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82" r:id="rId8"/>
    <p:sldId id="262" r:id="rId9"/>
    <p:sldId id="280" r:id="rId10"/>
    <p:sldId id="283" r:id="rId11"/>
    <p:sldId id="264" r:id="rId12"/>
    <p:sldId id="267" r:id="rId13"/>
    <p:sldId id="268" r:id="rId14"/>
    <p:sldId id="288" r:id="rId15"/>
    <p:sldId id="270" r:id="rId16"/>
    <p:sldId id="284" r:id="rId17"/>
    <p:sldId id="285" r:id="rId18"/>
    <p:sldId id="286" r:id="rId19"/>
    <p:sldId id="289" r:id="rId20"/>
    <p:sldId id="272" r:id="rId21"/>
    <p:sldId id="290" r:id="rId22"/>
    <p:sldId id="273" r:id="rId23"/>
    <p:sldId id="274" r:id="rId24"/>
    <p:sldId id="275" r:id="rId25"/>
    <p:sldId id="287" r:id="rId26"/>
    <p:sldId id="276"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82322" autoAdjust="0"/>
  </p:normalViewPr>
  <p:slideViewPr>
    <p:cSldViewPr snapToGrid="0">
      <p:cViewPr varScale="1">
        <p:scale>
          <a:sx n="51" d="100"/>
          <a:sy n="51" d="100"/>
        </p:scale>
        <p:origin x="125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05915-764F-402F-A474-05112F2134A4}" type="datetimeFigureOut">
              <a:rPr lang="en-US" smtClean="0"/>
              <a:t>17-Jun-15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582A03-3A6A-4160-9DE1-8FDA44FC9192}" type="slidenum">
              <a:rPr lang="en-US" smtClean="0"/>
              <a:t>‹#›</a:t>
            </a:fld>
            <a:endParaRPr lang="en-US"/>
          </a:p>
        </p:txBody>
      </p:sp>
    </p:spTree>
    <p:extLst>
      <p:ext uri="{BB962C8B-B14F-4D97-AF65-F5344CB8AC3E}">
        <p14:creationId xmlns:p14="http://schemas.microsoft.com/office/powerpoint/2010/main" val="329909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my project I have 4D images (3D + time) of intestinal crypt</a:t>
            </a:r>
          </a:p>
          <a:p>
            <a:r>
              <a:rPr lang="en-US" dirty="0" smtClean="0"/>
              <a:t>Crypt is a kind of cavity in intestinal mucosa</a:t>
            </a:r>
          </a:p>
          <a:p>
            <a:r>
              <a:rPr lang="en-US" dirty="0" smtClean="0"/>
              <a:t>It is covered with cells which are actively dividing </a:t>
            </a:r>
          </a:p>
          <a:p>
            <a:r>
              <a:rPr lang="en-US" dirty="0" smtClean="0"/>
              <a:t>Pattern of this division might be liked to diabetes</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2</a:t>
            </a:fld>
            <a:endParaRPr lang="en-US"/>
          </a:p>
        </p:txBody>
      </p:sp>
    </p:spTree>
    <p:extLst>
      <p:ext uri="{BB962C8B-B14F-4D97-AF65-F5344CB8AC3E}">
        <p14:creationId xmlns:p14="http://schemas.microsoft.com/office/powerpoint/2010/main" val="3227990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HOG, a set</a:t>
            </a:r>
            <a:r>
              <a:rPr lang="en-US" baseline="0" dirty="0" smtClean="0"/>
              <a:t> of features is extracted from the patch based on gradients at each point. One problem is that it’s not rotation invariant. Another is to choose number of blocks over which to take HOG.</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12</a:t>
            </a:fld>
            <a:endParaRPr lang="en-US"/>
          </a:p>
        </p:txBody>
      </p:sp>
    </p:spTree>
    <p:extLst>
      <p:ext uri="{BB962C8B-B14F-4D97-AF65-F5344CB8AC3E}">
        <p14:creationId xmlns:p14="http://schemas.microsoft.com/office/powerpoint/2010/main" val="7482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a:t>
            </a:r>
            <a:r>
              <a:rPr lang="en-US" baseline="0" dirty="0" smtClean="0"/>
              <a:t>s discriminative points on both training and testing images and then establishes a matching. But for this task is not suitable, as cell is a </a:t>
            </a:r>
            <a:r>
              <a:rPr lang="en-US" baseline="0" dirty="0" err="1" smtClean="0"/>
              <a:t>homogenuous</a:t>
            </a:r>
            <a:r>
              <a:rPr lang="en-US" baseline="0" dirty="0" smtClean="0"/>
              <a:t> object, it doesn’t have so much of discriminative points.</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13</a:t>
            </a:fld>
            <a:endParaRPr lang="en-US"/>
          </a:p>
        </p:txBody>
      </p:sp>
    </p:spTree>
    <p:extLst>
      <p:ext uri="{BB962C8B-B14F-4D97-AF65-F5344CB8AC3E}">
        <p14:creationId xmlns:p14="http://schemas.microsoft.com/office/powerpoint/2010/main" val="407083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14</a:t>
            </a:fld>
            <a:endParaRPr lang="en-US"/>
          </a:p>
        </p:txBody>
      </p:sp>
    </p:spTree>
    <p:extLst>
      <p:ext uri="{BB962C8B-B14F-4D97-AF65-F5344CB8AC3E}">
        <p14:creationId xmlns:p14="http://schemas.microsoft.com/office/powerpoint/2010/main" val="109819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output of a classifier is a </a:t>
            </a:r>
            <a:r>
              <a:rPr lang="en-US" baseline="0" dirty="0" err="1" smtClean="0"/>
              <a:t>uniary</a:t>
            </a:r>
            <a:r>
              <a:rPr lang="en-US" baseline="0" dirty="0" smtClean="0"/>
              <a:t> potential, that is probability of (in this case) finding daughter at a particular point.</a:t>
            </a:r>
            <a:endParaRPr lang="en-US" dirty="0" smtClean="0"/>
          </a:p>
          <a:p>
            <a:r>
              <a:rPr lang="en-US" dirty="0" smtClean="0"/>
              <a:t>The problem is that we have two daughter cells on the same image, and for instance, two maxima of this probability map are</a:t>
            </a:r>
            <a:r>
              <a:rPr lang="en-US" baseline="0" dirty="0" smtClean="0"/>
              <a:t> not corresponding to true location.</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15</a:t>
            </a:fld>
            <a:endParaRPr lang="en-US"/>
          </a:p>
        </p:txBody>
      </p:sp>
    </p:spTree>
    <p:extLst>
      <p:ext uri="{BB962C8B-B14F-4D97-AF65-F5344CB8AC3E}">
        <p14:creationId xmlns:p14="http://schemas.microsoft.com/office/powerpoint/2010/main" val="4241638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why</a:t>
            </a:r>
            <a:r>
              <a:rPr lang="en-US" baseline="0" dirty="0" smtClean="0"/>
              <a:t> I have to include higher order potentials into the model.</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16</a:t>
            </a:fld>
            <a:endParaRPr lang="en-US"/>
          </a:p>
        </p:txBody>
      </p:sp>
    </p:spTree>
    <p:extLst>
      <p:ext uri="{BB962C8B-B14F-4D97-AF65-F5344CB8AC3E}">
        <p14:creationId xmlns:p14="http://schemas.microsoft.com/office/powerpoint/2010/main" val="2109303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Higher order potentials</a:t>
            </a:r>
            <a:r>
              <a:rPr lang="en-US" baseline="0" dirty="0" smtClean="0"/>
              <a:t> are just conditional probabilities of one cell location given other cell or cells. We can say that transition between two cells is a Gaussian.</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17</a:t>
            </a:fld>
            <a:endParaRPr lang="en-US"/>
          </a:p>
        </p:txBody>
      </p:sp>
    </p:spTree>
    <p:extLst>
      <p:ext uri="{BB962C8B-B14F-4D97-AF65-F5344CB8AC3E}">
        <p14:creationId xmlns:p14="http://schemas.microsoft.com/office/powerpoint/2010/main" val="658984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comes necessity of modeling interdependencies between cell locations</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18</a:t>
            </a:fld>
            <a:endParaRPr lang="en-US"/>
          </a:p>
        </p:txBody>
      </p:sp>
    </p:spTree>
    <p:extLst>
      <p:ext uri="{BB962C8B-B14F-4D97-AF65-F5344CB8AC3E}">
        <p14:creationId xmlns:p14="http://schemas.microsoft.com/office/powerpoint/2010/main" val="160980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workflow of</a:t>
            </a:r>
            <a:r>
              <a:rPr lang="en-US" baseline="0" dirty="0" smtClean="0"/>
              <a:t> mitosis detection. Suppose I have consecutive frame t1 and t2 as input</a:t>
            </a:r>
          </a:p>
          <a:p>
            <a:r>
              <a:rPr lang="en-US" baseline="0" dirty="0" smtClean="0"/>
              <a:t>The first thing I do I extract two sets of features: one which is relevant for mother cell detection, another for daughter</a:t>
            </a:r>
          </a:p>
          <a:p>
            <a:r>
              <a:rPr lang="en-US" baseline="0" dirty="0" smtClean="0"/>
              <a:t>Then I train two random forest classifiers separately for mother detection, separately for daughter.</a:t>
            </a:r>
          </a:p>
          <a:p>
            <a:r>
              <a:rPr lang="en-US" baseline="0" dirty="0" smtClean="0"/>
              <a:t>At the same time I’ll consider higher order potentials, that is dependencies between cell locations.  I’ll model them with normal distribution. Then I’ll estimate distribution parameters for each potential.</a:t>
            </a:r>
          </a:p>
          <a:p>
            <a:endParaRPr lang="en-US" dirty="0" smtClean="0"/>
          </a:p>
          <a:p>
            <a:r>
              <a:rPr lang="en-US" dirty="0" smtClean="0"/>
              <a:t>Now</a:t>
            </a:r>
            <a:r>
              <a:rPr lang="en-US" baseline="0" dirty="0" smtClean="0"/>
              <a:t> when I have this components I can model joint probability of mother and two daughters.</a:t>
            </a:r>
          </a:p>
          <a:p>
            <a:r>
              <a:rPr lang="en-US" dirty="0" smtClean="0"/>
              <a:t>I have two alternatives to do so. A more naïve and simpler one is to use Bayes theorem </a:t>
            </a:r>
          </a:p>
          <a:p>
            <a:r>
              <a:rPr lang="en-US" dirty="0" smtClean="0"/>
              <a:t>Another and more powerful alternative is</a:t>
            </a:r>
            <a:r>
              <a:rPr lang="en-US" baseline="0" dirty="0" smtClean="0"/>
              <a:t> to use graphical models, in particular conditional random field.</a:t>
            </a:r>
          </a:p>
          <a:p>
            <a:r>
              <a:rPr lang="en-US" baseline="0" dirty="0" smtClean="0"/>
              <a:t>My joint distribution is exponent of a weighted sum of potentials. Weights will be learned with maximum likelihood</a:t>
            </a:r>
          </a:p>
          <a:p>
            <a:r>
              <a:rPr lang="en-US" baseline="0" dirty="0" smtClean="0"/>
              <a:t>The output is tuples of three points with joint prob. Higher than some threshold.</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19</a:t>
            </a:fld>
            <a:endParaRPr lang="en-US"/>
          </a:p>
        </p:txBody>
      </p:sp>
    </p:spTree>
    <p:extLst>
      <p:ext uri="{BB962C8B-B14F-4D97-AF65-F5344CB8AC3E}">
        <p14:creationId xmlns:p14="http://schemas.microsoft.com/office/powerpoint/2010/main" val="1404873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Restricted only to three potentials I can incorporate. As they could be inaccurate due to classifier or</a:t>
            </a:r>
            <a:r>
              <a:rPr lang="en-US" baseline="0" dirty="0" smtClean="0"/>
              <a:t> too simplified modeling of higher order.</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20</a:t>
            </a:fld>
            <a:endParaRPr lang="en-US"/>
          </a:p>
        </p:txBody>
      </p:sp>
    </p:spTree>
    <p:extLst>
      <p:ext uri="{BB962C8B-B14F-4D97-AF65-F5344CB8AC3E}">
        <p14:creationId xmlns:p14="http://schemas.microsoft.com/office/powerpoint/2010/main" val="3213268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workflow of</a:t>
            </a:r>
            <a:r>
              <a:rPr lang="en-US" baseline="0" dirty="0" smtClean="0"/>
              <a:t> mitosis detection. Suppose I have consecutive frame t1 and t2 as input</a:t>
            </a:r>
          </a:p>
          <a:p>
            <a:r>
              <a:rPr lang="en-US" baseline="0" dirty="0" smtClean="0"/>
              <a:t>The first thing I do I extract two sets of features: one which is relevant for mother cell detection, another for daughter</a:t>
            </a:r>
          </a:p>
          <a:p>
            <a:r>
              <a:rPr lang="en-US" baseline="0" dirty="0" smtClean="0"/>
              <a:t>Then I train two random forest classifiers separately for mother detection, separately for daughter.</a:t>
            </a:r>
          </a:p>
          <a:p>
            <a:r>
              <a:rPr lang="en-US" baseline="0" dirty="0" smtClean="0"/>
              <a:t>At the same time I’ll consider higher order potentials, that is dependencies between cell locations.  I’ll model them with normal distribution. Then I’ll estimate distribution parameters for each potential.</a:t>
            </a:r>
          </a:p>
          <a:p>
            <a:endParaRPr lang="en-US" dirty="0" smtClean="0"/>
          </a:p>
          <a:p>
            <a:r>
              <a:rPr lang="en-US" dirty="0" smtClean="0"/>
              <a:t>Now</a:t>
            </a:r>
            <a:r>
              <a:rPr lang="en-US" baseline="0" dirty="0" smtClean="0"/>
              <a:t> when I have this components I can model joint probability of mother and two daughters.</a:t>
            </a:r>
          </a:p>
          <a:p>
            <a:r>
              <a:rPr lang="en-US" dirty="0" smtClean="0"/>
              <a:t>I have two alternatives to do so. A more naïve and simpler one is to use Bayes theorem </a:t>
            </a:r>
          </a:p>
          <a:p>
            <a:r>
              <a:rPr lang="en-US" dirty="0" smtClean="0"/>
              <a:t>Another and more powerful alternative is</a:t>
            </a:r>
            <a:r>
              <a:rPr lang="en-US" baseline="0" dirty="0" smtClean="0"/>
              <a:t> to use graphical models, in particular conditional random field.</a:t>
            </a:r>
          </a:p>
          <a:p>
            <a:r>
              <a:rPr lang="en-US" baseline="0" dirty="0" smtClean="0"/>
              <a:t>My joint distribution is exponent of a weighted sum of potentials. Weights will be learned with maximum likelihood</a:t>
            </a:r>
          </a:p>
          <a:p>
            <a:r>
              <a:rPr lang="en-US" baseline="0" dirty="0" smtClean="0"/>
              <a:t>The output is tuples of three points with joint prob. Higher than some threshold.</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21</a:t>
            </a:fld>
            <a:endParaRPr lang="en-US"/>
          </a:p>
        </p:txBody>
      </p:sp>
    </p:spTree>
    <p:extLst>
      <p:ext uri="{BB962C8B-B14F-4D97-AF65-F5344CB8AC3E}">
        <p14:creationId xmlns:p14="http://schemas.microsoft.com/office/powerpoint/2010/main" val="3679216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3</a:t>
            </a:fld>
            <a:endParaRPr lang="en-US"/>
          </a:p>
        </p:txBody>
      </p:sp>
    </p:spTree>
    <p:extLst>
      <p:ext uri="{BB962C8B-B14F-4D97-AF65-F5344CB8AC3E}">
        <p14:creationId xmlns:p14="http://schemas.microsoft.com/office/powerpoint/2010/main" val="3399985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Undirected graphical model. Interdependencies</a:t>
            </a:r>
            <a:r>
              <a:rPr lang="en-US" baseline="0" dirty="0" smtClean="0"/>
              <a:t> </a:t>
            </a:r>
            <a:r>
              <a:rPr lang="en-US" baseline="0" dirty="0" err="1" smtClean="0"/>
              <a:t>bw</a:t>
            </a:r>
            <a:r>
              <a:rPr lang="en-US" baseline="0" dirty="0" smtClean="0"/>
              <a:t> variables modeled by factors. A normalized product of this factors is our joint probability.</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22</a:t>
            </a:fld>
            <a:endParaRPr lang="en-US"/>
          </a:p>
        </p:txBody>
      </p:sp>
    </p:spTree>
    <p:extLst>
      <p:ext uri="{BB962C8B-B14F-4D97-AF65-F5344CB8AC3E}">
        <p14:creationId xmlns:p14="http://schemas.microsoft.com/office/powerpoint/2010/main" val="1902653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factor is a exponent to the power of weighted potential.</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23</a:t>
            </a:fld>
            <a:endParaRPr lang="en-US"/>
          </a:p>
        </p:txBody>
      </p:sp>
    </p:spTree>
    <p:extLst>
      <p:ext uri="{BB962C8B-B14F-4D97-AF65-F5344CB8AC3E}">
        <p14:creationId xmlns:p14="http://schemas.microsoft.com/office/powerpoint/2010/main" val="1660255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24</a:t>
            </a:fld>
            <a:endParaRPr lang="en-US"/>
          </a:p>
        </p:txBody>
      </p:sp>
    </p:spTree>
    <p:extLst>
      <p:ext uri="{BB962C8B-B14F-4D97-AF65-F5344CB8AC3E}">
        <p14:creationId xmlns:p14="http://schemas.microsoft.com/office/powerpoint/2010/main" val="229901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workflow of</a:t>
            </a:r>
            <a:r>
              <a:rPr lang="en-US" baseline="0" dirty="0" smtClean="0"/>
              <a:t> mitosis detection. Suppose I have consecutive frame t1 and t2 as input</a:t>
            </a:r>
          </a:p>
          <a:p>
            <a:r>
              <a:rPr lang="en-US" baseline="0" dirty="0" smtClean="0"/>
              <a:t>The first thing I do I extract two sets of features: one which is relevant for mother cell detection, another for daughter</a:t>
            </a:r>
          </a:p>
          <a:p>
            <a:r>
              <a:rPr lang="en-US" baseline="0" dirty="0" smtClean="0"/>
              <a:t>Then I train two random forest classifiers separately for mother detection, separately for daughter.</a:t>
            </a:r>
          </a:p>
          <a:p>
            <a:r>
              <a:rPr lang="en-US" baseline="0" dirty="0" smtClean="0"/>
              <a:t>At the same time I’ll consider higher order potentials, that is dependencies between cell locations.  I’ll model them with normal distribution. Then I’ll estimate distribution parameters for each potential.</a:t>
            </a:r>
          </a:p>
          <a:p>
            <a:endParaRPr lang="en-US" dirty="0" smtClean="0"/>
          </a:p>
          <a:p>
            <a:r>
              <a:rPr lang="en-US" dirty="0" smtClean="0"/>
              <a:t>Now</a:t>
            </a:r>
            <a:r>
              <a:rPr lang="en-US" baseline="0" dirty="0" smtClean="0"/>
              <a:t> when I have this components I can model joint probability of mother and two daughters.</a:t>
            </a:r>
          </a:p>
          <a:p>
            <a:r>
              <a:rPr lang="en-US" dirty="0" smtClean="0"/>
              <a:t>I have two alternatives to do so. A more naïve and simpler one is to use Bayes theorem </a:t>
            </a:r>
          </a:p>
          <a:p>
            <a:r>
              <a:rPr lang="en-US" dirty="0" smtClean="0"/>
              <a:t>Another and more powerful alternative is</a:t>
            </a:r>
            <a:r>
              <a:rPr lang="en-US" baseline="0" dirty="0" smtClean="0"/>
              <a:t> to use graphical models, in particular conditional random field.</a:t>
            </a:r>
          </a:p>
          <a:p>
            <a:r>
              <a:rPr lang="en-US" baseline="0" dirty="0" smtClean="0"/>
              <a:t>My joint distribution is exponent of a weighted sum of potentials. Weights will be learned with maximum likelihood</a:t>
            </a:r>
          </a:p>
          <a:p>
            <a:r>
              <a:rPr lang="en-US" baseline="0" dirty="0" smtClean="0"/>
              <a:t>The output is tuples of three points with joint prob. Higher than some threshold.</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25</a:t>
            </a:fld>
            <a:endParaRPr lang="en-US"/>
          </a:p>
        </p:txBody>
      </p:sp>
    </p:spTree>
    <p:extLst>
      <p:ext uri="{BB962C8B-B14F-4D97-AF65-F5344CB8AC3E}">
        <p14:creationId xmlns:p14="http://schemas.microsoft.com/office/powerpoint/2010/main" val="984458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Dr. Wang we firstly considered to use SSM. However, as the background is plain-black, we can apply Flood Fill algorithm. We take black pixel in the border</a:t>
            </a:r>
            <a:r>
              <a:rPr lang="en-US" baseline="0" dirty="0" smtClean="0"/>
              <a:t> and expand until we hit not black. From this white and black mask we extract the border.</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5</a:t>
            </a:fld>
            <a:endParaRPr lang="en-US"/>
          </a:p>
        </p:txBody>
      </p:sp>
    </p:spTree>
    <p:extLst>
      <p:ext uri="{BB962C8B-B14F-4D97-AF65-F5344CB8AC3E}">
        <p14:creationId xmlns:p14="http://schemas.microsoft.com/office/powerpoint/2010/main" val="45471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6</a:t>
            </a:fld>
            <a:endParaRPr lang="en-US"/>
          </a:p>
        </p:txBody>
      </p:sp>
    </p:spTree>
    <p:extLst>
      <p:ext uri="{BB962C8B-B14F-4D97-AF65-F5344CB8AC3E}">
        <p14:creationId xmlns:p14="http://schemas.microsoft.com/office/powerpoint/2010/main" val="3929986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difficult part which is left is detection of events of cell division.</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7</a:t>
            </a:fld>
            <a:endParaRPr lang="en-US"/>
          </a:p>
        </p:txBody>
      </p:sp>
    </p:spTree>
    <p:extLst>
      <p:ext uri="{BB962C8B-B14F-4D97-AF65-F5344CB8AC3E}">
        <p14:creationId xmlns:p14="http://schemas.microsoft.com/office/powerpoint/2010/main" val="482097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Daughters are always in the time</a:t>
            </a:r>
            <a:r>
              <a:rPr lang="en-US" baseline="0" dirty="0" smtClean="0"/>
              <a:t> frame following right after mother’s time frame</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8</a:t>
            </a:fld>
            <a:endParaRPr lang="en-US"/>
          </a:p>
        </p:txBody>
      </p:sp>
    </p:spTree>
    <p:extLst>
      <p:ext uri="{BB962C8B-B14F-4D97-AF65-F5344CB8AC3E}">
        <p14:creationId xmlns:p14="http://schemas.microsoft.com/office/powerpoint/2010/main" val="1705684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workflow of</a:t>
            </a:r>
            <a:r>
              <a:rPr lang="en-US" baseline="0" dirty="0" smtClean="0"/>
              <a:t> mitosis detection. Suppose I have consecutive frame t1 and t2 as input</a:t>
            </a:r>
          </a:p>
          <a:p>
            <a:r>
              <a:rPr lang="en-US" baseline="0" dirty="0" smtClean="0"/>
              <a:t>The first thing I do I extract two sets of features: one which is relevant for mother cell detection, another for daughter</a:t>
            </a:r>
          </a:p>
          <a:p>
            <a:r>
              <a:rPr lang="en-US" baseline="0" dirty="0" smtClean="0"/>
              <a:t>Then I train two random forest classifiers separately for mother detection, separately for daughter.</a:t>
            </a:r>
          </a:p>
          <a:p>
            <a:r>
              <a:rPr lang="en-US" baseline="0" dirty="0" smtClean="0"/>
              <a:t>At the same time I’ll consider higher order potentials, that is dependencies between cell locations.  I’ll model them with normal distribution. Then I’ll estimate distribution parameters for each potential.</a:t>
            </a:r>
          </a:p>
          <a:p>
            <a:endParaRPr lang="en-US" dirty="0" smtClean="0"/>
          </a:p>
          <a:p>
            <a:r>
              <a:rPr lang="en-US" dirty="0" smtClean="0"/>
              <a:t>Now</a:t>
            </a:r>
            <a:r>
              <a:rPr lang="en-US" baseline="0" dirty="0" smtClean="0"/>
              <a:t> when I have this components I can model joint probability of mother and two daughters.</a:t>
            </a:r>
          </a:p>
          <a:p>
            <a:r>
              <a:rPr lang="en-US" dirty="0" smtClean="0"/>
              <a:t>I have two alternatives to do so. A more naïve and simpler one is to use Bayes theorem </a:t>
            </a:r>
          </a:p>
          <a:p>
            <a:r>
              <a:rPr lang="en-US" dirty="0" smtClean="0"/>
              <a:t>Another and more powerful alternative is</a:t>
            </a:r>
            <a:r>
              <a:rPr lang="en-US" baseline="0" dirty="0" smtClean="0"/>
              <a:t> to use graphical models, in particular conditional random field.</a:t>
            </a:r>
          </a:p>
          <a:p>
            <a:r>
              <a:rPr lang="en-US" baseline="0" dirty="0" smtClean="0"/>
              <a:t>My joint distribution is exponent of a weighted sum of potentials. Weights will be learned with maximum likelihood</a:t>
            </a:r>
          </a:p>
          <a:p>
            <a:r>
              <a:rPr lang="en-US" baseline="0" dirty="0" smtClean="0"/>
              <a:t>The output is tuples of three points with joint prob. Higher than some threshold.</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9</a:t>
            </a:fld>
            <a:endParaRPr lang="en-US"/>
          </a:p>
        </p:txBody>
      </p:sp>
    </p:spTree>
    <p:extLst>
      <p:ext uri="{BB962C8B-B14F-4D97-AF65-F5344CB8AC3E}">
        <p14:creationId xmlns:p14="http://schemas.microsoft.com/office/powerpoint/2010/main" val="3715674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10</a:t>
            </a:fld>
            <a:endParaRPr lang="en-US"/>
          </a:p>
        </p:txBody>
      </p:sp>
    </p:spTree>
    <p:extLst>
      <p:ext uri="{BB962C8B-B14F-4D97-AF65-F5344CB8AC3E}">
        <p14:creationId xmlns:p14="http://schemas.microsoft.com/office/powerpoint/2010/main" val="2525270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t>
            </a:r>
          </a:p>
          <a:p>
            <a:r>
              <a:rPr lang="en-US" dirty="0" smtClean="0"/>
              <a:t>Mother cells</a:t>
            </a:r>
            <a:r>
              <a:rPr lang="en-US" baseline="0" dirty="0" smtClean="0"/>
              <a:t> have nearly round shape. I can just extract a cell from one image like this and measure a correlation between this template and a region of interest.</a:t>
            </a:r>
          </a:p>
          <a:p>
            <a:r>
              <a:rPr lang="en-US" baseline="0" dirty="0" smtClean="0"/>
              <a:t>One problem with this is that mothers may not be exactly round. So I may include transformations of this one template as templates.</a:t>
            </a:r>
            <a:endParaRPr lang="en-US" dirty="0"/>
          </a:p>
        </p:txBody>
      </p:sp>
      <p:sp>
        <p:nvSpPr>
          <p:cNvPr id="4" name="Slide Number Placeholder 3"/>
          <p:cNvSpPr>
            <a:spLocks noGrp="1"/>
          </p:cNvSpPr>
          <p:nvPr>
            <p:ph type="sldNum" sz="quarter" idx="10"/>
          </p:nvPr>
        </p:nvSpPr>
        <p:spPr/>
        <p:txBody>
          <a:bodyPr/>
          <a:lstStyle/>
          <a:p>
            <a:fld id="{B5582A03-3A6A-4160-9DE1-8FDA44FC9192}" type="slidenum">
              <a:rPr lang="en-US" smtClean="0"/>
              <a:t>11</a:t>
            </a:fld>
            <a:endParaRPr lang="en-US"/>
          </a:p>
        </p:txBody>
      </p:sp>
    </p:spTree>
    <p:extLst>
      <p:ext uri="{BB962C8B-B14F-4D97-AF65-F5344CB8AC3E}">
        <p14:creationId xmlns:p14="http://schemas.microsoft.com/office/powerpoint/2010/main" val="2485390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920158-8551-45C6-B43D-9159D95CE938}" type="datetimeFigureOut">
              <a:rPr lang="en-US" smtClean="0"/>
              <a:t>17-Jun-15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9510C-9FAF-497B-8321-A62441FFEA48}" type="slidenum">
              <a:rPr lang="en-US" smtClean="0"/>
              <a:t>‹#›</a:t>
            </a:fld>
            <a:endParaRPr lang="en-US"/>
          </a:p>
        </p:txBody>
      </p:sp>
    </p:spTree>
    <p:extLst>
      <p:ext uri="{BB962C8B-B14F-4D97-AF65-F5344CB8AC3E}">
        <p14:creationId xmlns:p14="http://schemas.microsoft.com/office/powerpoint/2010/main" val="314770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920158-8551-45C6-B43D-9159D95CE938}" type="datetimeFigureOut">
              <a:rPr lang="en-US" smtClean="0"/>
              <a:t>17-Jun-15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9510C-9FAF-497B-8321-A62441FFEA48}" type="slidenum">
              <a:rPr lang="en-US" smtClean="0"/>
              <a:t>‹#›</a:t>
            </a:fld>
            <a:endParaRPr lang="en-US"/>
          </a:p>
        </p:txBody>
      </p:sp>
    </p:spTree>
    <p:extLst>
      <p:ext uri="{BB962C8B-B14F-4D97-AF65-F5344CB8AC3E}">
        <p14:creationId xmlns:p14="http://schemas.microsoft.com/office/powerpoint/2010/main" val="42780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920158-8551-45C6-B43D-9159D95CE938}" type="datetimeFigureOut">
              <a:rPr lang="en-US" smtClean="0"/>
              <a:t>17-Jun-15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9510C-9FAF-497B-8321-A62441FFEA48}" type="slidenum">
              <a:rPr lang="en-US" smtClean="0"/>
              <a:t>‹#›</a:t>
            </a:fld>
            <a:endParaRPr lang="en-US"/>
          </a:p>
        </p:txBody>
      </p:sp>
    </p:spTree>
    <p:extLst>
      <p:ext uri="{BB962C8B-B14F-4D97-AF65-F5344CB8AC3E}">
        <p14:creationId xmlns:p14="http://schemas.microsoft.com/office/powerpoint/2010/main" val="2780081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920158-8551-45C6-B43D-9159D95CE938}" type="datetimeFigureOut">
              <a:rPr lang="en-US" smtClean="0"/>
              <a:t>17-Jun-15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9510C-9FAF-497B-8321-A62441FFEA48}" type="slidenum">
              <a:rPr lang="en-US" smtClean="0"/>
              <a:t>‹#›</a:t>
            </a:fld>
            <a:endParaRPr lang="en-US"/>
          </a:p>
        </p:txBody>
      </p:sp>
    </p:spTree>
    <p:extLst>
      <p:ext uri="{BB962C8B-B14F-4D97-AF65-F5344CB8AC3E}">
        <p14:creationId xmlns:p14="http://schemas.microsoft.com/office/powerpoint/2010/main" val="4271693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920158-8551-45C6-B43D-9159D95CE938}" type="datetimeFigureOut">
              <a:rPr lang="en-US" smtClean="0"/>
              <a:t>17-Jun-15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9510C-9FAF-497B-8321-A62441FFEA48}" type="slidenum">
              <a:rPr lang="en-US" smtClean="0"/>
              <a:t>‹#›</a:t>
            </a:fld>
            <a:endParaRPr lang="en-US"/>
          </a:p>
        </p:txBody>
      </p:sp>
    </p:spTree>
    <p:extLst>
      <p:ext uri="{BB962C8B-B14F-4D97-AF65-F5344CB8AC3E}">
        <p14:creationId xmlns:p14="http://schemas.microsoft.com/office/powerpoint/2010/main" val="2669347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920158-8551-45C6-B43D-9159D95CE938}" type="datetimeFigureOut">
              <a:rPr lang="en-US" smtClean="0"/>
              <a:t>17-Jun-15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9510C-9FAF-497B-8321-A62441FFEA48}" type="slidenum">
              <a:rPr lang="en-US" smtClean="0"/>
              <a:t>‹#›</a:t>
            </a:fld>
            <a:endParaRPr lang="en-US"/>
          </a:p>
        </p:txBody>
      </p:sp>
    </p:spTree>
    <p:extLst>
      <p:ext uri="{BB962C8B-B14F-4D97-AF65-F5344CB8AC3E}">
        <p14:creationId xmlns:p14="http://schemas.microsoft.com/office/powerpoint/2010/main" val="374770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920158-8551-45C6-B43D-9159D95CE938}" type="datetimeFigureOut">
              <a:rPr lang="en-US" smtClean="0"/>
              <a:t>17-Jun-15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9510C-9FAF-497B-8321-A62441FFEA48}" type="slidenum">
              <a:rPr lang="en-US" smtClean="0"/>
              <a:t>‹#›</a:t>
            </a:fld>
            <a:endParaRPr lang="en-US"/>
          </a:p>
        </p:txBody>
      </p:sp>
    </p:spTree>
    <p:extLst>
      <p:ext uri="{BB962C8B-B14F-4D97-AF65-F5344CB8AC3E}">
        <p14:creationId xmlns:p14="http://schemas.microsoft.com/office/powerpoint/2010/main" val="98503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920158-8551-45C6-B43D-9159D95CE938}" type="datetimeFigureOut">
              <a:rPr lang="en-US" smtClean="0"/>
              <a:t>17-Jun-15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9510C-9FAF-497B-8321-A62441FFEA48}" type="slidenum">
              <a:rPr lang="en-US" smtClean="0"/>
              <a:t>‹#›</a:t>
            </a:fld>
            <a:endParaRPr lang="en-US"/>
          </a:p>
        </p:txBody>
      </p:sp>
    </p:spTree>
    <p:extLst>
      <p:ext uri="{BB962C8B-B14F-4D97-AF65-F5344CB8AC3E}">
        <p14:creationId xmlns:p14="http://schemas.microsoft.com/office/powerpoint/2010/main" val="815324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920158-8551-45C6-B43D-9159D95CE938}" type="datetimeFigureOut">
              <a:rPr lang="en-US" smtClean="0"/>
              <a:t>17-Jun-15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9510C-9FAF-497B-8321-A62441FFEA48}" type="slidenum">
              <a:rPr lang="en-US" smtClean="0"/>
              <a:t>‹#›</a:t>
            </a:fld>
            <a:endParaRPr lang="en-US"/>
          </a:p>
        </p:txBody>
      </p:sp>
    </p:spTree>
    <p:extLst>
      <p:ext uri="{BB962C8B-B14F-4D97-AF65-F5344CB8AC3E}">
        <p14:creationId xmlns:p14="http://schemas.microsoft.com/office/powerpoint/2010/main" val="1651635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920158-8551-45C6-B43D-9159D95CE938}" type="datetimeFigureOut">
              <a:rPr lang="en-US" smtClean="0"/>
              <a:t>17-Jun-15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9510C-9FAF-497B-8321-A62441FFEA48}" type="slidenum">
              <a:rPr lang="en-US" smtClean="0"/>
              <a:t>‹#›</a:t>
            </a:fld>
            <a:endParaRPr lang="en-US"/>
          </a:p>
        </p:txBody>
      </p:sp>
    </p:spTree>
    <p:extLst>
      <p:ext uri="{BB962C8B-B14F-4D97-AF65-F5344CB8AC3E}">
        <p14:creationId xmlns:p14="http://schemas.microsoft.com/office/powerpoint/2010/main" val="1517702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920158-8551-45C6-B43D-9159D95CE938}" type="datetimeFigureOut">
              <a:rPr lang="en-US" smtClean="0"/>
              <a:t>17-Jun-15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9510C-9FAF-497B-8321-A62441FFEA48}" type="slidenum">
              <a:rPr lang="en-US" smtClean="0"/>
              <a:t>‹#›</a:t>
            </a:fld>
            <a:endParaRPr lang="en-US"/>
          </a:p>
        </p:txBody>
      </p:sp>
    </p:spTree>
    <p:extLst>
      <p:ext uri="{BB962C8B-B14F-4D97-AF65-F5344CB8AC3E}">
        <p14:creationId xmlns:p14="http://schemas.microsoft.com/office/powerpoint/2010/main" val="3434387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20158-8551-45C6-B43D-9159D95CE938}" type="datetimeFigureOut">
              <a:rPr lang="en-US" smtClean="0"/>
              <a:t>17-Jun-15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9510C-9FAF-497B-8321-A62441FFEA48}" type="slidenum">
              <a:rPr lang="en-US" smtClean="0"/>
              <a:t>‹#›</a:t>
            </a:fld>
            <a:endParaRPr lang="en-US"/>
          </a:p>
        </p:txBody>
      </p:sp>
    </p:spTree>
    <p:extLst>
      <p:ext uri="{BB962C8B-B14F-4D97-AF65-F5344CB8AC3E}">
        <p14:creationId xmlns:p14="http://schemas.microsoft.com/office/powerpoint/2010/main" val="899765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jpe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480.png"/><Relationship Id="rId12"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png"/><Relationship Id="rId1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clipboard/media/image6.png"/><Relationship Id="rId3" Type="http://schemas.openxmlformats.org/officeDocument/2006/relationships/image" Target="../../clipboard/media/image1.png"/><Relationship Id="rId7" Type="http://schemas.openxmlformats.org/officeDocument/2006/relationships/image" Target="../../clipboard/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clipboard/media/image3.png"/><Relationship Id="rId10" Type="http://schemas.openxmlformats.org/officeDocument/2006/relationships/image" Target="../../clipboard/media/image8.png"/><Relationship Id="rId4" Type="http://schemas.openxmlformats.org/officeDocument/2006/relationships/image" Target="../media/image57.png"/><Relationship Id="rId9" Type="http://schemas.openxmlformats.org/officeDocument/2006/relationships/image" Target="../../clipboard/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clipboard/media/image6.png"/><Relationship Id="rId3" Type="http://schemas.openxmlformats.org/officeDocument/2006/relationships/image" Target="../../clipboard/media/image1.png"/><Relationship Id="rId7" Type="http://schemas.openxmlformats.org/officeDocument/2006/relationships/image" Target="../../clipboard/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clipboard/media/image3.png"/><Relationship Id="rId10" Type="http://schemas.openxmlformats.org/officeDocument/2006/relationships/image" Target="../../clipboard/media/image8.png"/><Relationship Id="rId4" Type="http://schemas.openxmlformats.org/officeDocument/2006/relationships/image" Target="../media/image60.png"/><Relationship Id="rId9" Type="http://schemas.openxmlformats.org/officeDocument/2006/relationships/image" Target="../../clipboard/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61.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61.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68.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66.png"/><Relationship Id="rId5" Type="http://schemas.openxmlformats.org/officeDocument/2006/relationships/image" Target="../media/image600.png"/><Relationship Id="rId10" Type="http://schemas.openxmlformats.org/officeDocument/2006/relationships/image" Target="../media/image65.png"/><Relationship Id="rId4" Type="http://schemas.openxmlformats.org/officeDocument/2006/relationships/image" Target="../media/image590.png"/><Relationship Id="rId9" Type="http://schemas.openxmlformats.org/officeDocument/2006/relationships/image" Target="../media/image640.png"/><Relationship Id="rId1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24.png"/><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image" Target="../media/image74.png"/></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mathworld.wolfram.com/CubicSpline.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Flood_fill"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7.png"/><Relationship Id="rId7" Type="http://schemas.openxmlformats.org/officeDocument/2006/relationships/image" Target="../media/image1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Mitosis Event Detection and Quantification</a:t>
            </a:r>
            <a:endParaRPr lang="en-US" dirty="0"/>
          </a:p>
        </p:txBody>
      </p:sp>
      <p:sp>
        <p:nvSpPr>
          <p:cNvPr id="3" name="Subtitle 2"/>
          <p:cNvSpPr>
            <a:spLocks noGrp="1"/>
          </p:cNvSpPr>
          <p:nvPr>
            <p:ph type="subTitle" idx="1"/>
          </p:nvPr>
        </p:nvSpPr>
        <p:spPr/>
        <p:txBody>
          <a:bodyPr/>
          <a:lstStyle/>
          <a:p>
            <a:r>
              <a:rPr lang="en-US" dirty="0" smtClean="0"/>
              <a:t>Student: Gerda Bortsova</a:t>
            </a:r>
          </a:p>
          <a:p>
            <a:r>
              <a:rPr lang="en-US" dirty="0" smtClean="0"/>
              <a:t>Supervisors: Dr. Lichao Wang, Dr. Carsten Marr</a:t>
            </a:r>
            <a:endParaRPr lang="en-US" dirty="0"/>
          </a:p>
        </p:txBody>
      </p:sp>
    </p:spTree>
    <p:extLst>
      <p:ext uri="{BB962C8B-B14F-4D97-AF65-F5344CB8AC3E}">
        <p14:creationId xmlns:p14="http://schemas.microsoft.com/office/powerpoint/2010/main" val="3626781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102909"/>
            <a:ext cx="10515600" cy="1325563"/>
          </a:xfrm>
        </p:spPr>
        <p:txBody>
          <a:bodyPr/>
          <a:lstStyle/>
          <a:p>
            <a:r>
              <a:rPr lang="en-US" dirty="0"/>
              <a:t>Detection of mitosis: </a:t>
            </a:r>
            <a:r>
              <a:rPr lang="en-US" dirty="0" smtClean="0"/>
              <a:t>the workflow</a:t>
            </a:r>
            <a:endParaRPr lang="en-US" dirty="0"/>
          </a:p>
        </p:txBody>
      </p:sp>
      <p:grpSp>
        <p:nvGrpSpPr>
          <p:cNvPr id="212" name="Group 211"/>
          <p:cNvGrpSpPr/>
          <p:nvPr/>
        </p:nvGrpSpPr>
        <p:grpSpPr>
          <a:xfrm>
            <a:off x="126522" y="821685"/>
            <a:ext cx="11941887" cy="5949986"/>
            <a:chOff x="126522" y="821685"/>
            <a:chExt cx="11941887" cy="5949986"/>
          </a:xfrm>
        </p:grpSpPr>
        <p:sp>
          <p:nvSpPr>
            <p:cNvPr id="4" name="Rectangle 3"/>
            <p:cNvSpPr/>
            <p:nvPr/>
          </p:nvSpPr>
          <p:spPr>
            <a:xfrm>
              <a:off x="638593" y="2013813"/>
              <a:ext cx="5212492" cy="5943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Train </a:t>
              </a:r>
              <a:r>
                <a:rPr lang="en-US" dirty="0">
                  <a:solidFill>
                    <a:schemeClr val="tx1"/>
                  </a:solidFill>
                </a:rPr>
                <a:t>two random </a:t>
              </a:r>
              <a:r>
                <a:rPr lang="en-US" dirty="0" smtClean="0">
                  <a:solidFill>
                    <a:schemeClr val="tx1"/>
                  </a:solidFill>
                </a:rPr>
                <a:t>forests:</a:t>
              </a:r>
            </a:p>
            <a:p>
              <a:pPr algn="ctr"/>
              <a:r>
                <a:rPr lang="en-US" dirty="0" smtClean="0">
                  <a:solidFill>
                    <a:schemeClr val="tx1"/>
                  </a:solidFill>
                </a:rPr>
                <a:t>one for mother, one for daughter</a:t>
              </a:r>
              <a:endParaRPr lang="en-US"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126522" y="2763668"/>
                  <a:ext cx="2051998" cy="100914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Unary </a:t>
                  </a:r>
                  <a:r>
                    <a:rPr lang="en-US" dirty="0">
                      <a:solidFill>
                        <a:schemeClr val="tx1"/>
                      </a:solidFill>
                    </a:rPr>
                    <a:t>potentials</a:t>
                  </a:r>
                  <a:r>
                    <a:rPr lang="en-US" dirty="0" smtClean="0">
                      <a:solidFill>
                        <a:schemeClr val="tx1"/>
                      </a:solidFill>
                    </a:rPr>
                    <a:t>:</a:t>
                  </a:r>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𝑚</m:t>
                            </m:r>
                          </m:sup>
                        </m:sSubSup>
                        <m:d>
                          <m:dPr>
                            <m:ctrlPr>
                              <a:rPr lang="en-US" i="1" dirty="0">
                                <a:solidFill>
                                  <a:schemeClr val="tx1"/>
                                </a:solidFill>
                                <a:latin typeface="Cambria Math" panose="02040503050406030204" pitchFamily="18" charset="0"/>
                              </a:rPr>
                            </m:ctrlPr>
                          </m:dPr>
                          <m:e>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a:solidFill>
                                      <a:schemeClr val="tx1"/>
                                    </a:solidFill>
                                    <a:latin typeface="Cambria Math" panose="02040503050406030204" pitchFamily="18" charset="0"/>
                                  </a:rPr>
                                  <m:t>𝒎</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e>
                        </m:d>
                      </m:oMath>
                    </m:oMathPara>
                  </a14:m>
                  <a:endParaRPr lang="en-US" b="1"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𝑑</m:t>
                            </m:r>
                          </m:sup>
                        </m:sSubSup>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26522" y="2763668"/>
                  <a:ext cx="2051998" cy="1009145"/>
                </a:xfrm>
                <a:prstGeom prst="rect">
                  <a:avLst/>
                </a:prstGeom>
                <a:blipFill rotWithShape="0">
                  <a:blip r:embed="rId3"/>
                  <a:stretch>
                    <a:fillRect b="-1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320987" y="1340602"/>
                  <a:ext cx="5214551" cy="4517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lvl="1" algn="ctr"/>
                  <a:r>
                    <a:rPr lang="en-US" dirty="0" smtClean="0">
                      <a:solidFill>
                        <a:schemeClr val="tx1"/>
                      </a:solidFill>
                    </a:rPr>
                    <a:t>Model higher-order potentials (e.g.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a14:m>
                  <a:r>
                    <a:rPr lang="en-US" dirty="0" smtClean="0">
                      <a:solidFill>
                        <a:schemeClr val="tx1"/>
                      </a:solidFill>
                    </a:rPr>
                    <a:t>)</a:t>
                  </a:r>
                </a:p>
              </p:txBody>
            </p:sp>
          </mc:Choice>
          <mc:Fallback xmlns="">
            <p:sp>
              <p:nvSpPr>
                <p:cNvPr id="6" name="Rectangle 5"/>
                <p:cNvSpPr>
                  <a:spLocks noRot="1" noChangeAspect="1" noMove="1" noResize="1" noEditPoints="1" noAdjustHandles="1" noChangeArrowheads="1" noChangeShapeType="1" noTextEdit="1"/>
                </p:cNvSpPr>
                <p:nvPr/>
              </p:nvSpPr>
              <p:spPr>
                <a:xfrm>
                  <a:off x="6320987" y="1340602"/>
                  <a:ext cx="5214551" cy="451738"/>
                </a:xfrm>
                <a:prstGeom prst="rect">
                  <a:avLst/>
                </a:prstGeom>
                <a:blipFill rotWithShape="0">
                  <a:blip r:embed="rId4"/>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913606" y="2818198"/>
                  <a:ext cx="2154803" cy="147611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Binary and</a:t>
                  </a:r>
                </a:p>
                <a:p>
                  <a:pPr algn="ctr"/>
                  <a:r>
                    <a:rPr lang="en-US" dirty="0" smtClean="0">
                      <a:solidFill>
                        <a:schemeClr val="tx1"/>
                      </a:solidFill>
                    </a:rPr>
                    <a:t>ternary potentials:</a:t>
                  </a: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𝑚</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dirty="0" smtClean="0">
                    <a:solidFill>
                      <a:schemeClr val="tx1"/>
                    </a:solidFill>
                  </a:endParaRPr>
                </a:p>
                <a:p>
                  <a:pPr algn="ctr"/>
                  <a:r>
                    <a:rPr lang="en-US" dirty="0" smtClean="0">
                      <a:solidFill>
                        <a:schemeClr val="tx1"/>
                      </a:solidFill>
                    </a:rPr>
                    <a:t>etc</a:t>
                  </a:r>
                  <a:r>
                    <a:rPr lang="en-US" dirty="0">
                      <a:solidFill>
                        <a:schemeClr val="tx1"/>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9913606" y="2818198"/>
                  <a:ext cx="2154803" cy="1476117"/>
                </a:xfrm>
                <a:prstGeom prst="rect">
                  <a:avLst/>
                </a:prstGeom>
                <a:blipFill rotWithShape="0">
                  <a:blip r:embed="rId5"/>
                  <a:stretch>
                    <a:fillRect t="-2066" b="-70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8593" y="1339893"/>
                  <a:ext cx="5214551" cy="391669"/>
                </a:xfrm>
                <a:prstGeom prst="rect">
                  <a:avLst/>
                </a:prstGeom>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Extract feature </a:t>
                  </a:r>
                  <a:r>
                    <a:rPr lang="en-US" dirty="0">
                      <a:solidFill>
                        <a:schemeClr val="tx1"/>
                      </a:solidFill>
                    </a:rPr>
                    <a:t>sets </a:t>
                  </a:r>
                  <a14:m>
                    <m:oMath xmlns:m="http://schemas.openxmlformats.org/officeDocument/2006/math">
                      <m:sSup>
                        <m:sSupPr>
                          <m:ctrlPr>
                            <a:rPr lang="en-US" b="1" i="1" dirty="0" smtClean="0">
                              <a:solidFill>
                                <a:schemeClr val="tx1"/>
                              </a:solidFill>
                              <a:latin typeface="Cambria Math" panose="02040503050406030204" pitchFamily="18" charset="0"/>
                            </a:rPr>
                          </m:ctrlPr>
                        </m:sSupPr>
                        <m:e>
                          <m:r>
                            <a:rPr lang="en-US" b="1" i="1" dirty="0" smtClean="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𝒎</m:t>
                          </m:r>
                        </m:sup>
                      </m:sSup>
                    </m:oMath>
                  </a14:m>
                  <a:r>
                    <a:rPr lang="en-US" dirty="0">
                      <a:solidFill>
                        <a:schemeClr val="tx1"/>
                      </a:solidFill>
                    </a:rPr>
                    <a:t> </a:t>
                  </a:r>
                  <a:r>
                    <a:rPr lang="en-US" dirty="0" smtClean="0">
                      <a:solidFill>
                        <a:schemeClr val="tx1"/>
                      </a:solidFill>
                    </a:rPr>
                    <a:t>and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oMath>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8593" y="1339893"/>
                  <a:ext cx="5214551" cy="391669"/>
                </a:xfrm>
                <a:prstGeom prst="rect">
                  <a:avLst/>
                </a:prstGeom>
                <a:blipFill rotWithShape="0">
                  <a:blip r:embed="rId6"/>
                  <a:stretch>
                    <a:fillRect b="-13699"/>
                  </a:stretch>
                </a:blipFill>
                <a:ln w="57150">
                  <a:solidFill>
                    <a:srgbClr val="FF0000"/>
                  </a:solidFill>
                </a:ln>
              </p:spPr>
              <p:txBody>
                <a:bodyPr/>
                <a:lstStyle/>
                <a:p>
                  <a:r>
                    <a:rPr lang="en-US">
                      <a:noFill/>
                    </a:rPr>
                    <a:t> </a:t>
                  </a:r>
                </a:p>
              </p:txBody>
            </p:sp>
          </mc:Fallback>
        </mc:AlternateContent>
        <p:sp>
          <p:nvSpPr>
            <p:cNvPr id="12" name="Rectangle 11"/>
            <p:cNvSpPr/>
            <p:nvPr/>
          </p:nvSpPr>
          <p:spPr>
            <a:xfrm>
              <a:off x="6320987" y="2249540"/>
              <a:ext cx="5214551" cy="363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Estimate </a:t>
              </a:r>
              <a:r>
                <a:rPr lang="en-US" dirty="0" smtClean="0">
                  <a:solidFill>
                    <a:schemeClr val="tx1"/>
                  </a:solidFill>
                </a:rPr>
                <a:t>parameters of models</a:t>
              </a:r>
              <a:endParaRPr lang="en-US"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4331939" y="821685"/>
                  <a:ext cx="352811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Input: </a:t>
                  </a:r>
                  <a:r>
                    <a:rPr lang="en-US" dirty="0" smtClean="0">
                      <a:solidFill>
                        <a:schemeClr val="tx1"/>
                      </a:solidFill>
                    </a:rPr>
                    <a:t>consecutive frames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oMath>
                  </a14:m>
                  <a:r>
                    <a:rPr lang="en-US" dirty="0">
                      <a:solidFill>
                        <a:schemeClr val="tx1"/>
                      </a:solidFill>
                    </a:rPr>
                    <a:t> and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oMath>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331939" y="821685"/>
                  <a:ext cx="3528112" cy="457200"/>
                </a:xfrm>
                <a:prstGeom prst="rect">
                  <a:avLst/>
                </a:prstGeom>
                <a:blipFill rotWithShape="0">
                  <a:blip r:embed="rId7"/>
                  <a:stretch>
                    <a:fillRect l="-1557" b="-10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480614" y="6314471"/>
                  <a:ext cx="723076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Output: </a:t>
                  </a:r>
                  <a:r>
                    <a:rPr lang="en-US" dirty="0" smtClean="0">
                      <a:solidFill>
                        <a:schemeClr val="tx1"/>
                      </a:solidFill>
                    </a:rPr>
                    <a:t>sets of tuples </a:t>
                  </a:r>
                  <a14:m>
                    <m:oMath xmlns:m="http://schemas.openxmlformats.org/officeDocument/2006/math">
                      <m:r>
                        <a:rPr lang="en-US"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b="0" i="1" dirty="0" smtClean="0">
                          <a:solidFill>
                            <a:schemeClr val="tx1"/>
                          </a:solidFill>
                          <a:latin typeface="Cambria Math" panose="02040503050406030204" pitchFamily="18" charset="0"/>
                        </a:rPr>
                        <m:t>)</m:t>
                      </m:r>
                    </m:oMath>
                  </a14:m>
                  <a:r>
                    <a:rPr lang="en-US" dirty="0" smtClean="0">
                      <a:solidFill>
                        <a:schemeClr val="tx1"/>
                      </a:solidFill>
                    </a:rPr>
                    <a:t> with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𝑝</m:t>
                          </m:r>
                        </m:e>
                        <m:sub>
                          <m:r>
                            <a:rPr lang="en-US" i="1" dirty="0" smtClean="0">
                              <a:solidFill>
                                <a:schemeClr val="tx1"/>
                              </a:solidFill>
                              <a:latin typeface="Cambria Math" panose="02040503050406030204" pitchFamily="18" charset="0"/>
                            </a:rPr>
                            <m:t>𝐶𝑅𝐹</m:t>
                          </m:r>
                        </m:sub>
                      </m:sSub>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𝑚</m:t>
                          </m:r>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2</m:t>
                              </m:r>
                            </m:sub>
                          </m:sSub>
                        </m:e>
                        <m:e>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𝟏</m:t>
                              </m:r>
                            </m:sub>
                          </m:sSub>
                          <m:r>
                            <a:rPr lang="en-US" i="1" dirty="0" smtClean="0">
                              <a:solidFill>
                                <a:schemeClr val="tx1"/>
                              </a:solidFill>
                              <a:latin typeface="Cambria Math" panose="02040503050406030204" pitchFamily="18" charset="0"/>
                            </a:rPr>
                            <m:t>,</m:t>
                          </m:r>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𝟐</m:t>
                              </m:r>
                            </m:sub>
                          </m:sSub>
                        </m:e>
                      </m:d>
                      <m:r>
                        <a:rPr lang="en-US" b="1" i="1" dirty="0" smtClean="0">
                          <a:solidFill>
                            <a:schemeClr val="tx1"/>
                          </a:solidFill>
                          <a:latin typeface="Cambria Math" panose="02040503050406030204" pitchFamily="18" charset="0"/>
                        </a:rPr>
                        <m:t>&gt;</m:t>
                      </m:r>
                      <m:r>
                        <a:rPr lang="en-US" b="0" i="1" dirty="0" smtClean="0">
                          <a:solidFill>
                            <a:schemeClr val="tx1"/>
                          </a:solidFill>
                          <a:latin typeface="Cambria Math" panose="02040503050406030204" pitchFamily="18" charset="0"/>
                        </a:rPr>
                        <m:t>𝑡h𝑟𝑒𝑠h𝑜𝑙𝑑</m:t>
                      </m:r>
                    </m:oMath>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480614" y="6314471"/>
                  <a:ext cx="7230762" cy="457200"/>
                </a:xfrm>
                <a:prstGeom prst="rect">
                  <a:avLst/>
                </a:prstGeom>
                <a:blipFill rotWithShape="0">
                  <a:blip r:embed="rId8"/>
                  <a:stretch>
                    <a:fillRect l="-337" b="-10667"/>
                  </a:stretch>
                </a:blipFill>
                <a:ln>
                  <a:noFill/>
                </a:ln>
              </p:spPr>
              <p:txBody>
                <a:bodyPr/>
                <a:lstStyle/>
                <a:p>
                  <a:r>
                    <a:rPr lang="en-US">
                      <a:noFill/>
                    </a:rPr>
                    <a:t> </a:t>
                  </a:r>
                </a:p>
              </p:txBody>
            </p:sp>
          </mc:Fallback>
        </mc:AlternateContent>
        <p:cxnSp>
          <p:nvCxnSpPr>
            <p:cNvPr id="22" name="Straight Arrow Connector 21"/>
            <p:cNvCxnSpPr>
              <a:stCxn id="14" idx="1"/>
              <a:endCxn id="11" idx="0"/>
            </p:cNvCxnSpPr>
            <p:nvPr/>
          </p:nvCxnSpPr>
          <p:spPr>
            <a:xfrm flipH="1">
              <a:off x="3245869" y="1050285"/>
              <a:ext cx="1086070" cy="28960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4" idx="3"/>
              <a:endCxn id="6" idx="0"/>
            </p:cNvCxnSpPr>
            <p:nvPr/>
          </p:nvCxnSpPr>
          <p:spPr>
            <a:xfrm>
              <a:off x="7860051" y="1050285"/>
              <a:ext cx="1068212" cy="29031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6" idx="2"/>
              <a:endCxn id="12" idx="0"/>
            </p:cNvCxnSpPr>
            <p:nvPr/>
          </p:nvCxnSpPr>
          <p:spPr>
            <a:xfrm>
              <a:off x="8928263" y="1792340"/>
              <a:ext cx="0"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2"/>
              <a:endCxn id="4" idx="0"/>
            </p:cNvCxnSpPr>
            <p:nvPr/>
          </p:nvCxnSpPr>
          <p:spPr>
            <a:xfrm flipH="1">
              <a:off x="3244839" y="1731562"/>
              <a:ext cx="1030" cy="2822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9" idx="2"/>
              <a:endCxn id="15" idx="0"/>
            </p:cNvCxnSpPr>
            <p:nvPr/>
          </p:nvCxnSpPr>
          <p:spPr>
            <a:xfrm flipH="1">
              <a:off x="6095995" y="5603265"/>
              <a:ext cx="1488910" cy="71120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211" name="Group 210"/>
            <p:cNvGrpSpPr/>
            <p:nvPr/>
          </p:nvGrpSpPr>
          <p:grpSpPr>
            <a:xfrm>
              <a:off x="5266484" y="3528757"/>
              <a:ext cx="4636838" cy="2203362"/>
              <a:chOff x="5266484" y="3528757"/>
              <a:chExt cx="4636838" cy="2203362"/>
            </a:xfrm>
          </p:grpSpPr>
          <mc:AlternateContent xmlns:mc="http://schemas.openxmlformats.org/markup-compatibility/2006" xmlns:a14="http://schemas.microsoft.com/office/drawing/2010/main">
            <mc:Choice Requires="a14">
              <p:sp>
                <p:nvSpPr>
                  <p:cNvPr id="8" name="Rectangle 7"/>
                  <p:cNvSpPr/>
                  <p:nvPr/>
                </p:nvSpPr>
                <p:spPr>
                  <a:xfrm>
                    <a:off x="5487602" y="3630341"/>
                    <a:ext cx="4194606" cy="10364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Conditional Random Field (CRF):</a:t>
                    </a:r>
                  </a:p>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𝐶𝑅𝐹</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m:t>
                              </m:r>
                            </m:num>
                            <m:den>
                              <m:r>
                                <a:rPr lang="en-US" i="1" dirty="0">
                                  <a:solidFill>
                                    <a:schemeClr val="tx1"/>
                                  </a:solidFill>
                                  <a:latin typeface="Cambria Math" panose="02040503050406030204" pitchFamily="18" charset="0"/>
                                </a:rPr>
                                <m:t>𝑍</m:t>
                              </m:r>
                            </m:den>
                          </m:f>
                          <m:r>
                            <m:rPr>
                              <m:sty m:val="p"/>
                            </m:rPr>
                            <a:rPr lang="en-US" dirty="0">
                              <a:solidFill>
                                <a:schemeClr val="tx1"/>
                              </a:solidFill>
                              <a:latin typeface="Cambria Math" panose="02040503050406030204" pitchFamily="18" charset="0"/>
                            </a:rPr>
                            <m:t>exp</m:t>
                          </m:r>
                          <m:r>
                            <a:rPr lang="en-US" i="1" dirty="0">
                              <a:solidFill>
                                <a:schemeClr val="tx1"/>
                              </a:solidFill>
                              <a:latin typeface="Cambria Math" panose="02040503050406030204" pitchFamily="18" charset="0"/>
                            </a:rPr>
                            <m:t>⁡(</m:t>
                          </m:r>
                          <m:nary>
                            <m:naryPr>
                              <m:chr m:val="∑"/>
                              <m:supHide m:val="on"/>
                              <m:ctrlPr>
                                <a:rPr lang="en-US" i="1" dirty="0">
                                  <a:solidFill>
                                    <a:schemeClr val="tx1"/>
                                  </a:solidFill>
                                  <a:latin typeface="Cambria Math" panose="02040503050406030204" pitchFamily="18" charset="0"/>
                                </a:rPr>
                              </m:ctrlPr>
                            </m:naryPr>
                            <m:sub>
                              <m:r>
                                <m:rPr>
                                  <m:brk m:alnAt="7"/>
                                </m:rPr>
                                <a:rPr lang="en-US" i="1" dirty="0">
                                  <a:solidFill>
                                    <a:schemeClr val="tx1"/>
                                  </a:solidFill>
                                  <a:latin typeface="Cambria Math" panose="02040503050406030204" pitchFamily="18" charset="0"/>
                                </a:rPr>
                                <m:t>𝐴</m:t>
                              </m:r>
                            </m:sub>
                            <m:sup/>
                            <m:e>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r>
                                    <a:rPr lang="en-US" i="1" dirty="0">
                                      <a:solidFill>
                                        <a:schemeClr val="tx1"/>
                                      </a:solidFill>
                                      <a:latin typeface="Cambria Math" panose="02040503050406030204" pitchFamily="18" charset="0"/>
                                    </a:rPr>
                                    <m:t>𝐴</m:t>
                                  </m:r>
                                </m:sup>
                              </m:sSup>
                            </m:e>
                          </m:nary>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487602" y="3630341"/>
                    <a:ext cx="4194606" cy="1036470"/>
                  </a:xfrm>
                  <a:prstGeom prst="rect">
                    <a:avLst/>
                  </a:prstGeom>
                  <a:blipFill rotWithShape="0">
                    <a:blip r:embed="rId9"/>
                    <a:stretch>
                      <a:fillRect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87602" y="5013241"/>
                    <a:ext cx="4194606" cy="590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Learn </a:t>
                    </a:r>
                    <a:r>
                      <a:rPr lang="en-US" dirty="0">
                        <a:solidFill>
                          <a:schemeClr val="tx1"/>
                        </a:solidFill>
                      </a:rPr>
                      <a:t>weights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oMath>
                    </a14:m>
                    <a:r>
                      <a:rPr lang="en-US" dirty="0">
                        <a:solidFill>
                          <a:schemeClr val="tx1"/>
                        </a:solidFill>
                      </a:rPr>
                      <a:t> of potentials using maximum likelihood</a:t>
                    </a:r>
                  </a:p>
                </p:txBody>
              </p:sp>
            </mc:Choice>
            <mc:Fallback xmlns="">
              <p:sp>
                <p:nvSpPr>
                  <p:cNvPr id="9" name="Rectangle 8"/>
                  <p:cNvSpPr>
                    <a:spLocks noRot="1" noChangeAspect="1" noMove="1" noResize="1" noEditPoints="1" noAdjustHandles="1" noChangeArrowheads="1" noChangeShapeType="1" noTextEdit="1"/>
                  </p:cNvSpPr>
                  <p:nvPr/>
                </p:nvSpPr>
                <p:spPr>
                  <a:xfrm>
                    <a:off x="5487602" y="5013241"/>
                    <a:ext cx="4194606" cy="590024"/>
                  </a:xfrm>
                  <a:prstGeom prst="rect">
                    <a:avLst/>
                  </a:prstGeom>
                  <a:blipFill rotWithShape="0">
                    <a:blip r:embed="rId10"/>
                    <a:stretch>
                      <a:fillRect t="-7071" b="-19192"/>
                    </a:stretch>
                  </a:blipFill>
                </p:spPr>
                <p:txBody>
                  <a:bodyPr/>
                  <a:lstStyle/>
                  <a:p>
                    <a:r>
                      <a:rPr lang="en-US">
                        <a:noFill/>
                      </a:rPr>
                      <a:t> </a:t>
                    </a:r>
                  </a:p>
                </p:txBody>
              </p:sp>
            </mc:Fallback>
          </mc:AlternateContent>
          <p:cxnSp>
            <p:nvCxnSpPr>
              <p:cNvPr id="40" name="Straight Arrow Connector 39"/>
              <p:cNvCxnSpPr>
                <a:stCxn id="8" idx="2"/>
                <a:endCxn id="9" idx="0"/>
              </p:cNvCxnSpPr>
              <p:nvPr/>
            </p:nvCxnSpPr>
            <p:spPr>
              <a:xfrm>
                <a:off x="7584905" y="4666811"/>
                <a:ext cx="0" cy="34643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3" name="Rectangle 102"/>
              <p:cNvSpPr/>
              <p:nvPr/>
            </p:nvSpPr>
            <p:spPr>
              <a:xfrm>
                <a:off x="5266484" y="3528757"/>
                <a:ext cx="4636838" cy="220336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Arrow Connector 110"/>
            <p:cNvCxnSpPr>
              <a:stCxn id="104" idx="3"/>
              <a:endCxn id="103" idx="1"/>
            </p:cNvCxnSpPr>
            <p:nvPr/>
          </p:nvCxnSpPr>
          <p:spPr>
            <a:xfrm>
              <a:off x="4853679" y="4623959"/>
              <a:ext cx="412805" cy="6479"/>
            </a:xfrm>
            <a:prstGeom prst="straightConnector1">
              <a:avLst/>
            </a:prstGeom>
            <a:ln w="38100">
              <a:solidFill>
                <a:schemeClr val="accent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 idx="1"/>
              <a:endCxn id="12" idx="3"/>
            </p:cNvCxnSpPr>
            <p:nvPr/>
          </p:nvCxnSpPr>
          <p:spPr>
            <a:xfrm rot="10800000" flipH="1" flipV="1">
              <a:off x="638592" y="2310992"/>
              <a:ext cx="10896945" cy="120391"/>
            </a:xfrm>
            <a:prstGeom prst="bentConnector5">
              <a:avLst>
                <a:gd name="adj1" fmla="val -2098"/>
                <a:gd name="adj2" fmla="val 440925"/>
                <a:gd name="adj3" fmla="val 102098"/>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03" idx="0"/>
            </p:cNvCxnSpPr>
            <p:nvPr/>
          </p:nvCxnSpPr>
          <p:spPr>
            <a:xfrm>
              <a:off x="6095995" y="2847607"/>
              <a:ext cx="1488908" cy="681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4" idx="2"/>
              <a:endCxn id="15" idx="0"/>
            </p:cNvCxnSpPr>
            <p:nvPr/>
          </p:nvCxnSpPr>
          <p:spPr>
            <a:xfrm>
              <a:off x="2746136" y="5168316"/>
              <a:ext cx="3349859" cy="1146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38592" y="4079602"/>
              <a:ext cx="4215087" cy="108871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Alternative:</a:t>
              </a:r>
            </a:p>
            <a:p>
              <a:pPr algn="ctr"/>
              <a:r>
                <a:rPr lang="en-US" dirty="0" smtClean="0">
                  <a:solidFill>
                    <a:schemeClr val="tx1"/>
                  </a:solidFill>
                </a:rPr>
                <a:t>Bayes’ theorem</a:t>
              </a:r>
            </a:p>
          </p:txBody>
        </p:sp>
        <p:cxnSp>
          <p:nvCxnSpPr>
            <p:cNvPr id="148" name="Straight Arrow Connector 147"/>
            <p:cNvCxnSpPr>
              <a:endCxn id="104" idx="0"/>
            </p:cNvCxnSpPr>
            <p:nvPr/>
          </p:nvCxnSpPr>
          <p:spPr>
            <a:xfrm flipH="1">
              <a:off x="2746136" y="2826727"/>
              <a:ext cx="3275705" cy="12528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9315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template matching [8]</a:t>
            </a:r>
            <a:endParaRPr lang="en-US" dirty="0"/>
          </a:p>
        </p:txBody>
      </p:sp>
      <p:sp>
        <p:nvSpPr>
          <p:cNvPr id="3" name="Content Placeholder 2"/>
          <p:cNvSpPr>
            <a:spLocks noGrp="1"/>
          </p:cNvSpPr>
          <p:nvPr>
            <p:ph idx="1"/>
          </p:nvPr>
        </p:nvSpPr>
        <p:spPr>
          <a:xfrm>
            <a:off x="838200" y="1825625"/>
            <a:ext cx="6928104" cy="4351338"/>
          </a:xfrm>
        </p:spPr>
        <p:txBody>
          <a:bodyPr>
            <a:normAutofit lnSpcReduction="10000"/>
          </a:bodyPr>
          <a:lstStyle/>
          <a:p>
            <a:r>
              <a:rPr lang="en-US" dirty="0" smtClean="0"/>
              <a:t>The algorithm:</a:t>
            </a:r>
          </a:p>
          <a:p>
            <a:pPr lvl="1"/>
            <a:r>
              <a:rPr lang="en-US" dirty="0" smtClean="0"/>
              <a:t>Choosing so-called template: image containing only the object</a:t>
            </a:r>
          </a:p>
          <a:p>
            <a:pPr lvl="1"/>
            <a:r>
              <a:rPr lang="en-US" dirty="0" smtClean="0"/>
              <a:t>At each point of target image calculate</a:t>
            </a:r>
            <a:r>
              <a:rPr lang="ru-RU" dirty="0" smtClean="0"/>
              <a:t> </a:t>
            </a:r>
            <a:r>
              <a:rPr lang="en-US" dirty="0" smtClean="0"/>
              <a:t>a similarity measure (I took correlation coefficient) of a local patch and the template</a:t>
            </a:r>
          </a:p>
          <a:p>
            <a:r>
              <a:rPr lang="en-US" dirty="0" smtClean="0"/>
              <a:t>Problems: </a:t>
            </a:r>
          </a:p>
          <a:p>
            <a:pPr lvl="1"/>
            <a:r>
              <a:rPr lang="en-US" dirty="0" smtClean="0"/>
              <a:t>Cells </a:t>
            </a:r>
            <a:r>
              <a:rPr lang="en-US" dirty="0"/>
              <a:t>may have different sizes </a:t>
            </a:r>
            <a:r>
              <a:rPr lang="en-US" dirty="0" smtClean="0"/>
              <a:t>and </a:t>
            </a:r>
            <a:r>
              <a:rPr lang="en-US" dirty="0"/>
              <a:t>not exactly circular </a:t>
            </a:r>
            <a:r>
              <a:rPr lang="en-US" dirty="0" smtClean="0"/>
              <a:t>shape -&gt; search </a:t>
            </a:r>
            <a:r>
              <a:rPr lang="en-US" dirty="0"/>
              <a:t>only for a single template, but for it’s linear transformations</a:t>
            </a:r>
          </a:p>
          <a:p>
            <a:pPr lvl="1"/>
            <a:r>
              <a:rPr lang="en-US" dirty="0" smtClean="0"/>
              <a:t>Gives </a:t>
            </a:r>
            <a:r>
              <a:rPr lang="en-US" dirty="0"/>
              <a:t>false positives (and negatives) -&gt; use in combination with other features</a:t>
            </a:r>
          </a:p>
          <a:p>
            <a:endParaRPr lang="en-US" dirty="0"/>
          </a:p>
          <a:p>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139" t="1" b="11317"/>
          <a:stretch/>
        </p:blipFill>
        <p:spPr>
          <a:xfrm>
            <a:off x="9937072" y="3496060"/>
            <a:ext cx="1856112" cy="1560635"/>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5072" b="10303"/>
          <a:stretch/>
        </p:blipFill>
        <p:spPr>
          <a:xfrm>
            <a:off x="7856872" y="3508251"/>
            <a:ext cx="1843920" cy="154844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5307" y="1943468"/>
            <a:ext cx="973093" cy="781050"/>
          </a:xfrm>
          <a:prstGeom prst="rect">
            <a:avLst/>
          </a:prstGeom>
        </p:spPr>
      </p:pic>
      <p:sp>
        <p:nvSpPr>
          <p:cNvPr id="5" name="TextBox 4"/>
          <p:cNvSpPr txBox="1"/>
          <p:nvPr/>
        </p:nvSpPr>
        <p:spPr>
          <a:xfrm>
            <a:off x="7964580" y="5185858"/>
            <a:ext cx="1628504" cy="646331"/>
          </a:xfrm>
          <a:prstGeom prst="rect">
            <a:avLst/>
          </a:prstGeom>
          <a:noFill/>
        </p:spPr>
        <p:txBody>
          <a:bodyPr wrap="square" rtlCol="0">
            <a:spAutoFit/>
          </a:bodyPr>
          <a:lstStyle/>
          <a:p>
            <a:pPr algn="ctr"/>
            <a:r>
              <a:rPr lang="en-US" dirty="0" smtClean="0"/>
              <a:t>Mother cells detection</a:t>
            </a:r>
            <a:endParaRPr lang="en-US" dirty="0"/>
          </a:p>
        </p:txBody>
      </p:sp>
      <p:sp>
        <p:nvSpPr>
          <p:cNvPr id="17" name="TextBox 16"/>
          <p:cNvSpPr txBox="1"/>
          <p:nvPr/>
        </p:nvSpPr>
        <p:spPr>
          <a:xfrm>
            <a:off x="10092478" y="5185859"/>
            <a:ext cx="1545300" cy="646331"/>
          </a:xfrm>
          <a:prstGeom prst="rect">
            <a:avLst/>
          </a:prstGeom>
          <a:noFill/>
        </p:spPr>
        <p:txBody>
          <a:bodyPr wrap="square" rtlCol="0">
            <a:spAutoFit/>
          </a:bodyPr>
          <a:lstStyle/>
          <a:p>
            <a:pPr algn="ctr"/>
            <a:r>
              <a:rPr lang="en-US" dirty="0" smtClean="0"/>
              <a:t>Correlation coefficient</a:t>
            </a:r>
            <a:endParaRPr lang="en-US" dirty="0"/>
          </a:p>
        </p:txBody>
      </p:sp>
      <p:sp>
        <p:nvSpPr>
          <p:cNvPr id="6" name="TextBox 5"/>
          <p:cNvSpPr txBox="1"/>
          <p:nvPr/>
        </p:nvSpPr>
        <p:spPr>
          <a:xfrm>
            <a:off x="8919198" y="3017761"/>
            <a:ext cx="1813842" cy="369332"/>
          </a:xfrm>
          <a:prstGeom prst="rect">
            <a:avLst/>
          </a:prstGeom>
          <a:noFill/>
        </p:spPr>
        <p:txBody>
          <a:bodyPr wrap="square" rtlCol="0">
            <a:spAutoFit/>
          </a:bodyPr>
          <a:lstStyle/>
          <a:p>
            <a:pPr algn="ctr"/>
            <a:r>
              <a:rPr lang="en-US" dirty="0" smtClean="0"/>
              <a:t>Set of templates</a:t>
            </a:r>
            <a:endParaRPr lang="en-US" dirty="0"/>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7782" y="1943468"/>
            <a:ext cx="781050" cy="78105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5463" y="1619317"/>
            <a:ext cx="1269280" cy="1269280"/>
          </a:xfrm>
          <a:prstGeom prst="rect">
            <a:avLst/>
          </a:prstGeom>
        </p:spPr>
      </p:pic>
      <p:sp>
        <p:nvSpPr>
          <p:cNvPr id="21" name="TextBox 20"/>
          <p:cNvSpPr txBox="1"/>
          <p:nvPr/>
        </p:nvSpPr>
        <p:spPr>
          <a:xfrm>
            <a:off x="1304144" y="5936105"/>
            <a:ext cx="6693638" cy="434715"/>
          </a:xfrm>
          <a:prstGeom prst="rect">
            <a:avLst/>
          </a:prstGeom>
          <a:noFill/>
        </p:spPr>
        <p:txBody>
          <a:bodyPr wrap="square" rtlCol="0">
            <a:spAutoFit/>
          </a:bodyPr>
          <a:lstStyle/>
          <a:p>
            <a:endParaRPr lang="en-US" dirty="0"/>
          </a:p>
        </p:txBody>
      </p:sp>
      <p:sp>
        <p:nvSpPr>
          <p:cNvPr id="22" name="TextBox 21"/>
          <p:cNvSpPr txBox="1"/>
          <p:nvPr/>
        </p:nvSpPr>
        <p:spPr>
          <a:xfrm>
            <a:off x="838200" y="6153462"/>
            <a:ext cx="10515600" cy="369332"/>
          </a:xfrm>
          <a:prstGeom prst="rect">
            <a:avLst/>
          </a:prstGeom>
          <a:noFill/>
        </p:spPr>
        <p:txBody>
          <a:bodyPr wrap="square" rtlCol="0">
            <a:spAutoFit/>
          </a:bodyPr>
          <a:lstStyle/>
          <a:p>
            <a:r>
              <a:rPr lang="en-US" b="1" dirty="0"/>
              <a:t>[8] </a:t>
            </a:r>
            <a:r>
              <a:rPr lang="en-US" b="1" dirty="0" err="1" smtClean="0"/>
              <a:t>Brunelli</a:t>
            </a:r>
            <a:r>
              <a:rPr lang="en-US" b="1" dirty="0"/>
              <a:t>. </a:t>
            </a:r>
            <a:r>
              <a:rPr lang="en-US" b="1" dirty="0" smtClean="0"/>
              <a:t>2009</a:t>
            </a:r>
            <a:r>
              <a:rPr lang="en-US" b="1" dirty="0"/>
              <a:t>. </a:t>
            </a:r>
            <a:r>
              <a:rPr lang="en-US" dirty="0" smtClean="0"/>
              <a:t>Template </a:t>
            </a:r>
            <a:r>
              <a:rPr lang="en-US" dirty="0"/>
              <a:t>Matching Techniques in Computer Vision: Theory and Practice. </a:t>
            </a:r>
          </a:p>
        </p:txBody>
      </p:sp>
    </p:spTree>
    <p:extLst>
      <p:ext uri="{BB962C8B-B14F-4D97-AF65-F5344CB8AC3E}">
        <p14:creationId xmlns:p14="http://schemas.microsoft.com/office/powerpoint/2010/main" val="3187474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5830"/>
            <a:ext cx="10515600" cy="1325563"/>
          </a:xfrm>
        </p:spPr>
        <p:txBody>
          <a:bodyPr/>
          <a:lstStyle/>
          <a:p>
            <a:r>
              <a:rPr lang="en-US" dirty="0" smtClean="0"/>
              <a:t>Features: histogram of oriented gradients (HOG) [9]</a:t>
            </a:r>
            <a:endParaRPr lang="en-US" dirty="0"/>
          </a:p>
        </p:txBody>
      </p:sp>
      <p:sp>
        <p:nvSpPr>
          <p:cNvPr id="3" name="Content Placeholder 2"/>
          <p:cNvSpPr>
            <a:spLocks noGrp="1"/>
          </p:cNvSpPr>
          <p:nvPr>
            <p:ph idx="1"/>
          </p:nvPr>
        </p:nvSpPr>
        <p:spPr>
          <a:xfrm>
            <a:off x="838200" y="1498653"/>
            <a:ext cx="10515600" cy="2151052"/>
          </a:xfrm>
        </p:spPr>
        <p:txBody>
          <a:bodyPr>
            <a:normAutofit fontScale="85000" lnSpcReduction="20000"/>
          </a:bodyPr>
          <a:lstStyle/>
          <a:p>
            <a:r>
              <a:rPr lang="en-US" dirty="0" smtClean="0"/>
              <a:t>The algorithm:</a:t>
            </a:r>
          </a:p>
          <a:p>
            <a:pPr lvl="1"/>
            <a:r>
              <a:rPr lang="en-US" dirty="0" smtClean="0"/>
              <a:t>Compute gradient at each pixel of the patch</a:t>
            </a:r>
          </a:p>
          <a:p>
            <a:pPr lvl="1"/>
            <a:r>
              <a:rPr lang="en-US" dirty="0" smtClean="0"/>
              <a:t>Each gradient votes for a bin in orientation-based </a:t>
            </a:r>
          </a:p>
          <a:p>
            <a:pPr marL="457200" lvl="1" indent="0">
              <a:buNone/>
            </a:pPr>
            <a:r>
              <a:rPr lang="en-US" dirty="0" smtClean="0"/>
              <a:t>histogram</a:t>
            </a:r>
          </a:p>
          <a:p>
            <a:r>
              <a:rPr lang="en-US" dirty="0" smtClean="0"/>
              <a:t>Problems:</a:t>
            </a:r>
          </a:p>
          <a:p>
            <a:pPr lvl="1"/>
            <a:r>
              <a:rPr lang="en-US" dirty="0" smtClean="0"/>
              <a:t>Not rotation-invariant</a:t>
            </a:r>
          </a:p>
          <a:p>
            <a:pPr lvl="1"/>
            <a:r>
              <a:rPr lang="en-US" dirty="0" smtClean="0"/>
              <a:t>Choose number of blocks:</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5329" t="24246" r="29052" b="13574"/>
          <a:stretch/>
        </p:blipFill>
        <p:spPr>
          <a:xfrm>
            <a:off x="591941" y="3918610"/>
            <a:ext cx="1623346" cy="1613263"/>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1865" t="11622" r="27133" b="18064"/>
          <a:stretch/>
        </p:blipFill>
        <p:spPr>
          <a:xfrm>
            <a:off x="4404113" y="3918601"/>
            <a:ext cx="1604994" cy="1613263"/>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28343" t="16445" r="37971" b="12040"/>
          <a:stretch/>
        </p:blipFill>
        <p:spPr>
          <a:xfrm>
            <a:off x="6164013" y="3918599"/>
            <a:ext cx="1591482" cy="1613263"/>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33953" t="10202" r="33716" b="26121"/>
          <a:stretch/>
        </p:blipFill>
        <p:spPr>
          <a:xfrm>
            <a:off x="2370192" y="3918599"/>
            <a:ext cx="1715436" cy="1613262"/>
          </a:xfrm>
          <a:prstGeom prst="rect">
            <a:avLst/>
          </a:prstGeom>
        </p:spPr>
      </p:pic>
      <p:sp>
        <p:nvSpPr>
          <p:cNvPr id="17" name="Right Arrow 16"/>
          <p:cNvSpPr/>
          <p:nvPr/>
        </p:nvSpPr>
        <p:spPr>
          <a:xfrm>
            <a:off x="1403614" y="5543602"/>
            <a:ext cx="9679642" cy="5646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Number of parameters, Descriptiveness</a:t>
            </a:r>
            <a:endParaRPr lang="en-US" dirty="0"/>
          </a:p>
        </p:txBody>
      </p:sp>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l="22258" t="15314" r="27560" b="17005"/>
          <a:stretch/>
        </p:blipFill>
        <p:spPr>
          <a:xfrm>
            <a:off x="8073980" y="3918605"/>
            <a:ext cx="1652538" cy="1624997"/>
          </a:xfrm>
          <a:prstGeom prst="rect">
            <a:avLst/>
          </a:prstGeom>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l="33855" t="18970" r="32902" b="13474"/>
          <a:stretch/>
        </p:blipFill>
        <p:spPr>
          <a:xfrm>
            <a:off x="9881423" y="3918599"/>
            <a:ext cx="1662523" cy="1613263"/>
          </a:xfrm>
          <a:prstGeom prst="rect">
            <a:avLst/>
          </a:prstGeom>
        </p:spPr>
      </p:pic>
      <p:sp>
        <p:nvSpPr>
          <p:cNvPr id="4" name="TextBox 3"/>
          <p:cNvSpPr txBox="1"/>
          <p:nvPr/>
        </p:nvSpPr>
        <p:spPr>
          <a:xfrm>
            <a:off x="838200" y="6069651"/>
            <a:ext cx="10705746" cy="923330"/>
          </a:xfrm>
          <a:prstGeom prst="rect">
            <a:avLst/>
          </a:prstGeom>
          <a:noFill/>
        </p:spPr>
        <p:txBody>
          <a:bodyPr wrap="square" rtlCol="0">
            <a:spAutoFit/>
          </a:bodyPr>
          <a:lstStyle/>
          <a:p>
            <a:r>
              <a:rPr lang="en-US" b="1" dirty="0"/>
              <a:t>[9] </a:t>
            </a:r>
            <a:r>
              <a:rPr lang="en-US" b="1" dirty="0" err="1" smtClean="0"/>
              <a:t>Dalal</a:t>
            </a:r>
            <a:r>
              <a:rPr lang="en-US" b="1" dirty="0" smtClean="0"/>
              <a:t> et al. 2005. </a:t>
            </a:r>
            <a:r>
              <a:rPr lang="en-US" dirty="0"/>
              <a:t>Histograms of oriented gradients for human detection. In Computer Vision and Pattern Recognition, 2005. </a:t>
            </a:r>
            <a:r>
              <a:rPr lang="en-US" i="1" dirty="0"/>
              <a:t>CVPR 2005</a:t>
            </a:r>
            <a:r>
              <a:rPr lang="en-US" dirty="0" smtClean="0"/>
              <a:t>.</a:t>
            </a:r>
            <a:endParaRPr lang="en-US" dirty="0"/>
          </a:p>
          <a:p>
            <a:endParaRPr lang="en-US" dirty="0"/>
          </a:p>
        </p:txBody>
      </p:sp>
      <p:pic>
        <p:nvPicPr>
          <p:cNvPr id="1028" name="Picture 4" descr="https://gilscvblog.files.wordpress.com/2013/08/figure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55416" y="1229748"/>
            <a:ext cx="5271161" cy="203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777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a:t>
            </a:r>
            <a:r>
              <a:rPr lang="en-US" dirty="0"/>
              <a:t>SIFT (</a:t>
            </a:r>
            <a:r>
              <a:rPr lang="en-US" dirty="0" smtClean="0"/>
              <a:t>Scale-Invariant Feature Transform) [10]</a:t>
            </a:r>
            <a:endParaRPr lang="en-US" dirty="0"/>
          </a:p>
        </p:txBody>
      </p:sp>
      <p:sp>
        <p:nvSpPr>
          <p:cNvPr id="3" name="Content Placeholder 2"/>
          <p:cNvSpPr>
            <a:spLocks noGrp="1"/>
          </p:cNvSpPr>
          <p:nvPr>
            <p:ph idx="1"/>
          </p:nvPr>
        </p:nvSpPr>
        <p:spPr/>
        <p:txBody>
          <a:bodyPr/>
          <a:lstStyle/>
          <a:p>
            <a:r>
              <a:rPr lang="en-US" dirty="0" smtClean="0"/>
              <a:t>The algorithm:</a:t>
            </a:r>
          </a:p>
          <a:p>
            <a:pPr lvl="1"/>
            <a:r>
              <a:rPr lang="en-US" dirty="0" smtClean="0"/>
              <a:t>Finds interesting points (</a:t>
            </a:r>
            <a:r>
              <a:rPr lang="en-US" dirty="0" err="1" smtClean="0"/>
              <a:t>keypoints</a:t>
            </a:r>
            <a:r>
              <a:rPr lang="en-US" dirty="0" smtClean="0"/>
              <a:t>) in both source and target images</a:t>
            </a:r>
          </a:p>
          <a:p>
            <a:pPr lvl="1"/>
            <a:r>
              <a:rPr lang="en-US" dirty="0" smtClean="0"/>
              <a:t>Finds closest points on the target image to points on the source by comparing their HOGs</a:t>
            </a:r>
          </a:p>
          <a:p>
            <a:r>
              <a:rPr lang="en-US" dirty="0" smtClean="0"/>
              <a:t>Problems: is not suitable for this task, as cell is a homogeneous object</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3981052"/>
            <a:ext cx="2197794" cy="151514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3951469"/>
            <a:ext cx="2197794" cy="15151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9200" y="3986244"/>
            <a:ext cx="2197794" cy="151514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0300" y="3981052"/>
            <a:ext cx="2197794" cy="1515146"/>
          </a:xfrm>
          <a:prstGeom prst="rect">
            <a:avLst/>
          </a:prstGeom>
        </p:spPr>
      </p:pic>
      <p:sp>
        <p:nvSpPr>
          <p:cNvPr id="8" name="TextBox 7"/>
          <p:cNvSpPr txBox="1"/>
          <p:nvPr/>
        </p:nvSpPr>
        <p:spPr>
          <a:xfrm>
            <a:off x="602452" y="5496198"/>
            <a:ext cx="3028395" cy="646331"/>
          </a:xfrm>
          <a:prstGeom prst="rect">
            <a:avLst/>
          </a:prstGeom>
          <a:noFill/>
        </p:spPr>
        <p:txBody>
          <a:bodyPr wrap="square" rtlCol="0">
            <a:spAutoFit/>
          </a:bodyPr>
          <a:lstStyle/>
          <a:p>
            <a:pPr algn="ctr"/>
            <a:r>
              <a:rPr lang="en-US" dirty="0" smtClean="0"/>
              <a:t>(Trying to find template on the image it was taken from.)</a:t>
            </a:r>
            <a:endParaRPr lang="en-US" dirty="0"/>
          </a:p>
        </p:txBody>
      </p:sp>
      <p:sp>
        <p:nvSpPr>
          <p:cNvPr id="9" name="Up Arrow 8"/>
          <p:cNvSpPr/>
          <p:nvPr/>
        </p:nvSpPr>
        <p:spPr>
          <a:xfrm>
            <a:off x="2209800" y="5078485"/>
            <a:ext cx="293557" cy="4177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52500" y="6335430"/>
            <a:ext cx="10964680" cy="646331"/>
          </a:xfrm>
          <a:prstGeom prst="rect">
            <a:avLst/>
          </a:prstGeom>
          <a:noFill/>
        </p:spPr>
        <p:txBody>
          <a:bodyPr wrap="square" rtlCol="0">
            <a:spAutoFit/>
          </a:bodyPr>
          <a:lstStyle/>
          <a:p>
            <a:r>
              <a:rPr lang="en-US" b="1" dirty="0"/>
              <a:t>[10] </a:t>
            </a:r>
            <a:r>
              <a:rPr lang="en-US" b="1" dirty="0" smtClean="0"/>
              <a:t>Lowe. 2004.</a:t>
            </a:r>
            <a:r>
              <a:rPr lang="en-US" dirty="0" smtClean="0"/>
              <a:t> Distinctive </a:t>
            </a:r>
            <a:r>
              <a:rPr lang="en-US" dirty="0"/>
              <a:t>image features from scale-invariant </a:t>
            </a:r>
            <a:r>
              <a:rPr lang="en-US" dirty="0" err="1"/>
              <a:t>keypoints</a:t>
            </a:r>
            <a:r>
              <a:rPr lang="en-US" dirty="0"/>
              <a:t>.</a:t>
            </a:r>
            <a:r>
              <a:rPr lang="en-US" i="1" dirty="0"/>
              <a:t> </a:t>
            </a:r>
            <a:r>
              <a:rPr lang="en-US" i="1" dirty="0" smtClean="0"/>
              <a:t>International </a:t>
            </a:r>
            <a:r>
              <a:rPr lang="en-US" i="1" dirty="0"/>
              <a:t>Journal of Computer </a:t>
            </a:r>
            <a:r>
              <a:rPr lang="en-US" i="1" dirty="0" smtClean="0"/>
              <a:t>Vision.</a:t>
            </a:r>
          </a:p>
          <a:p>
            <a:endParaRPr lang="en-US" dirty="0"/>
          </a:p>
        </p:txBody>
      </p:sp>
    </p:spTree>
    <p:extLst>
      <p:ext uri="{BB962C8B-B14F-4D97-AF65-F5344CB8AC3E}">
        <p14:creationId xmlns:p14="http://schemas.microsoft.com/office/powerpoint/2010/main" val="26429205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102909"/>
            <a:ext cx="10515600" cy="1325563"/>
          </a:xfrm>
        </p:spPr>
        <p:txBody>
          <a:bodyPr/>
          <a:lstStyle/>
          <a:p>
            <a:r>
              <a:rPr lang="en-US" dirty="0"/>
              <a:t>Detection of mitosis: </a:t>
            </a:r>
            <a:r>
              <a:rPr lang="en-US" dirty="0" smtClean="0"/>
              <a:t>the workflow</a:t>
            </a:r>
            <a:endParaRPr lang="en-US" dirty="0"/>
          </a:p>
        </p:txBody>
      </p:sp>
      <p:grpSp>
        <p:nvGrpSpPr>
          <p:cNvPr id="212" name="Group 211"/>
          <p:cNvGrpSpPr/>
          <p:nvPr/>
        </p:nvGrpSpPr>
        <p:grpSpPr>
          <a:xfrm>
            <a:off x="126522" y="821685"/>
            <a:ext cx="11941887" cy="5949986"/>
            <a:chOff x="126522" y="821685"/>
            <a:chExt cx="11941887" cy="5949986"/>
          </a:xfrm>
        </p:grpSpPr>
        <p:sp>
          <p:nvSpPr>
            <p:cNvPr id="4" name="Rectangle 3"/>
            <p:cNvSpPr/>
            <p:nvPr/>
          </p:nvSpPr>
          <p:spPr>
            <a:xfrm>
              <a:off x="638593" y="2013813"/>
              <a:ext cx="5212492" cy="594360"/>
            </a:xfrm>
            <a:prstGeom prst="rect">
              <a:avLst/>
            </a:prstGeom>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Train </a:t>
              </a:r>
              <a:r>
                <a:rPr lang="en-US" dirty="0">
                  <a:solidFill>
                    <a:schemeClr val="tx1"/>
                  </a:solidFill>
                </a:rPr>
                <a:t>two random </a:t>
              </a:r>
              <a:r>
                <a:rPr lang="en-US" dirty="0" smtClean="0">
                  <a:solidFill>
                    <a:schemeClr val="tx1"/>
                  </a:solidFill>
                </a:rPr>
                <a:t>forests:</a:t>
              </a:r>
            </a:p>
            <a:p>
              <a:pPr algn="ctr"/>
              <a:r>
                <a:rPr lang="en-US" dirty="0" smtClean="0">
                  <a:solidFill>
                    <a:schemeClr val="tx1"/>
                  </a:solidFill>
                </a:rPr>
                <a:t>one for mother, one for daughter</a:t>
              </a:r>
              <a:endParaRPr lang="en-US"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126522" y="2763668"/>
                  <a:ext cx="2051998" cy="100914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Unary </a:t>
                  </a:r>
                  <a:r>
                    <a:rPr lang="en-US" dirty="0">
                      <a:solidFill>
                        <a:schemeClr val="tx1"/>
                      </a:solidFill>
                    </a:rPr>
                    <a:t>potentials</a:t>
                  </a:r>
                  <a:r>
                    <a:rPr lang="en-US" dirty="0" smtClean="0">
                      <a:solidFill>
                        <a:schemeClr val="tx1"/>
                      </a:solidFill>
                    </a:rPr>
                    <a:t>:</a:t>
                  </a:r>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𝑚</m:t>
                            </m:r>
                          </m:sup>
                        </m:sSubSup>
                        <m:d>
                          <m:dPr>
                            <m:ctrlPr>
                              <a:rPr lang="en-US" i="1" dirty="0">
                                <a:solidFill>
                                  <a:schemeClr val="tx1"/>
                                </a:solidFill>
                                <a:latin typeface="Cambria Math" panose="02040503050406030204" pitchFamily="18" charset="0"/>
                              </a:rPr>
                            </m:ctrlPr>
                          </m:dPr>
                          <m:e>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a:solidFill>
                                      <a:schemeClr val="tx1"/>
                                    </a:solidFill>
                                    <a:latin typeface="Cambria Math" panose="02040503050406030204" pitchFamily="18" charset="0"/>
                                  </a:rPr>
                                  <m:t>𝒎</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e>
                        </m:d>
                      </m:oMath>
                    </m:oMathPara>
                  </a14:m>
                  <a:endParaRPr lang="en-US" b="1"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𝑑</m:t>
                            </m:r>
                          </m:sup>
                        </m:sSubSup>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26522" y="2763668"/>
                  <a:ext cx="2051998" cy="1009145"/>
                </a:xfrm>
                <a:prstGeom prst="rect">
                  <a:avLst/>
                </a:prstGeom>
                <a:blipFill rotWithShape="0">
                  <a:blip r:embed="rId3"/>
                  <a:stretch>
                    <a:fillRect b="-1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320987" y="1340602"/>
                  <a:ext cx="5214551" cy="4517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lvl="1" algn="ctr"/>
                  <a:r>
                    <a:rPr lang="en-US" dirty="0" smtClean="0">
                      <a:solidFill>
                        <a:schemeClr val="tx1"/>
                      </a:solidFill>
                    </a:rPr>
                    <a:t>Model higher-order potentials (e.g.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a14:m>
                  <a:r>
                    <a:rPr lang="en-US" dirty="0" smtClean="0">
                      <a:solidFill>
                        <a:schemeClr val="tx1"/>
                      </a:solidFill>
                    </a:rPr>
                    <a:t>)</a:t>
                  </a:r>
                </a:p>
              </p:txBody>
            </p:sp>
          </mc:Choice>
          <mc:Fallback xmlns="">
            <p:sp>
              <p:nvSpPr>
                <p:cNvPr id="6" name="Rectangle 5"/>
                <p:cNvSpPr>
                  <a:spLocks noRot="1" noChangeAspect="1" noMove="1" noResize="1" noEditPoints="1" noAdjustHandles="1" noChangeArrowheads="1" noChangeShapeType="1" noTextEdit="1"/>
                </p:cNvSpPr>
                <p:nvPr/>
              </p:nvSpPr>
              <p:spPr>
                <a:xfrm>
                  <a:off x="6320987" y="1340602"/>
                  <a:ext cx="5214551" cy="451738"/>
                </a:xfrm>
                <a:prstGeom prst="rect">
                  <a:avLst/>
                </a:prstGeom>
                <a:blipFill rotWithShape="0">
                  <a:blip r:embed="rId4"/>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913606" y="2818198"/>
                  <a:ext cx="2154803" cy="147611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Binary and</a:t>
                  </a:r>
                </a:p>
                <a:p>
                  <a:pPr algn="ctr"/>
                  <a:r>
                    <a:rPr lang="en-US" dirty="0" smtClean="0">
                      <a:solidFill>
                        <a:schemeClr val="tx1"/>
                      </a:solidFill>
                    </a:rPr>
                    <a:t>ternary potentials:</a:t>
                  </a: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𝑚</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dirty="0" smtClean="0">
                    <a:solidFill>
                      <a:schemeClr val="tx1"/>
                    </a:solidFill>
                  </a:endParaRPr>
                </a:p>
                <a:p>
                  <a:pPr algn="ctr"/>
                  <a:r>
                    <a:rPr lang="en-US" dirty="0" smtClean="0">
                      <a:solidFill>
                        <a:schemeClr val="tx1"/>
                      </a:solidFill>
                    </a:rPr>
                    <a:t>etc</a:t>
                  </a:r>
                  <a:r>
                    <a:rPr lang="en-US" dirty="0">
                      <a:solidFill>
                        <a:schemeClr val="tx1"/>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9913606" y="2818198"/>
                  <a:ext cx="2154803" cy="1476117"/>
                </a:xfrm>
                <a:prstGeom prst="rect">
                  <a:avLst/>
                </a:prstGeom>
                <a:blipFill rotWithShape="0">
                  <a:blip r:embed="rId5"/>
                  <a:stretch>
                    <a:fillRect t="-2066" b="-70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8593" y="1339893"/>
                  <a:ext cx="5214551" cy="391669"/>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Extract feature </a:t>
                  </a:r>
                  <a:r>
                    <a:rPr lang="en-US" dirty="0">
                      <a:solidFill>
                        <a:schemeClr val="tx1"/>
                      </a:solidFill>
                    </a:rPr>
                    <a:t>sets </a:t>
                  </a:r>
                  <a14:m>
                    <m:oMath xmlns:m="http://schemas.openxmlformats.org/officeDocument/2006/math">
                      <m:sSup>
                        <m:sSupPr>
                          <m:ctrlPr>
                            <a:rPr lang="en-US" b="1" i="1" dirty="0" smtClean="0">
                              <a:solidFill>
                                <a:schemeClr val="tx1"/>
                              </a:solidFill>
                              <a:latin typeface="Cambria Math" panose="02040503050406030204" pitchFamily="18" charset="0"/>
                            </a:rPr>
                          </m:ctrlPr>
                        </m:sSupPr>
                        <m:e>
                          <m:r>
                            <a:rPr lang="en-US" b="1" i="1" dirty="0" smtClean="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𝒎</m:t>
                          </m:r>
                        </m:sup>
                      </m:sSup>
                    </m:oMath>
                  </a14:m>
                  <a:r>
                    <a:rPr lang="en-US" dirty="0">
                      <a:solidFill>
                        <a:schemeClr val="tx1"/>
                      </a:solidFill>
                    </a:rPr>
                    <a:t> </a:t>
                  </a:r>
                  <a:r>
                    <a:rPr lang="en-US" dirty="0" smtClean="0">
                      <a:solidFill>
                        <a:schemeClr val="tx1"/>
                      </a:solidFill>
                    </a:rPr>
                    <a:t>and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oMath>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8593" y="1339893"/>
                  <a:ext cx="5214551" cy="391669"/>
                </a:xfrm>
                <a:prstGeom prst="rect">
                  <a:avLst/>
                </a:prstGeom>
                <a:blipFill rotWithShape="0">
                  <a:blip r:embed="rId6"/>
                  <a:stretch>
                    <a:fillRect t="-1515" b="-21212"/>
                  </a:stretch>
                </a:blipFill>
              </p:spPr>
              <p:txBody>
                <a:bodyPr/>
                <a:lstStyle/>
                <a:p>
                  <a:r>
                    <a:rPr lang="en-US">
                      <a:noFill/>
                    </a:rPr>
                    <a:t> </a:t>
                  </a:r>
                </a:p>
              </p:txBody>
            </p:sp>
          </mc:Fallback>
        </mc:AlternateContent>
        <p:sp>
          <p:nvSpPr>
            <p:cNvPr id="12" name="Rectangle 11"/>
            <p:cNvSpPr/>
            <p:nvPr/>
          </p:nvSpPr>
          <p:spPr>
            <a:xfrm>
              <a:off x="6320987" y="2249540"/>
              <a:ext cx="5214551" cy="363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Estimate </a:t>
              </a:r>
              <a:r>
                <a:rPr lang="en-US" dirty="0" smtClean="0">
                  <a:solidFill>
                    <a:schemeClr val="tx1"/>
                  </a:solidFill>
                </a:rPr>
                <a:t>parameters of models</a:t>
              </a:r>
              <a:endParaRPr lang="en-US"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4331939" y="821685"/>
                  <a:ext cx="352811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Input: </a:t>
                  </a:r>
                  <a:r>
                    <a:rPr lang="en-US" dirty="0" smtClean="0">
                      <a:solidFill>
                        <a:schemeClr val="tx1"/>
                      </a:solidFill>
                    </a:rPr>
                    <a:t>consecutive frames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oMath>
                  </a14:m>
                  <a:r>
                    <a:rPr lang="en-US" dirty="0">
                      <a:solidFill>
                        <a:schemeClr val="tx1"/>
                      </a:solidFill>
                    </a:rPr>
                    <a:t> and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oMath>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331939" y="821685"/>
                  <a:ext cx="3528112" cy="457200"/>
                </a:xfrm>
                <a:prstGeom prst="rect">
                  <a:avLst/>
                </a:prstGeom>
                <a:blipFill rotWithShape="0">
                  <a:blip r:embed="rId7"/>
                  <a:stretch>
                    <a:fillRect l="-1557" b="-10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480614" y="6314471"/>
                  <a:ext cx="723076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Output: </a:t>
                  </a:r>
                  <a:r>
                    <a:rPr lang="en-US" dirty="0" smtClean="0">
                      <a:solidFill>
                        <a:schemeClr val="tx1"/>
                      </a:solidFill>
                    </a:rPr>
                    <a:t>sets of tuples </a:t>
                  </a:r>
                  <a14:m>
                    <m:oMath xmlns:m="http://schemas.openxmlformats.org/officeDocument/2006/math">
                      <m:r>
                        <a:rPr lang="en-US"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b="0" i="1" dirty="0" smtClean="0">
                          <a:solidFill>
                            <a:schemeClr val="tx1"/>
                          </a:solidFill>
                          <a:latin typeface="Cambria Math" panose="02040503050406030204" pitchFamily="18" charset="0"/>
                        </a:rPr>
                        <m:t>)</m:t>
                      </m:r>
                    </m:oMath>
                  </a14:m>
                  <a:r>
                    <a:rPr lang="en-US" dirty="0" smtClean="0">
                      <a:solidFill>
                        <a:schemeClr val="tx1"/>
                      </a:solidFill>
                    </a:rPr>
                    <a:t> with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𝑝</m:t>
                          </m:r>
                        </m:e>
                        <m:sub>
                          <m:r>
                            <a:rPr lang="en-US" i="1" dirty="0" smtClean="0">
                              <a:solidFill>
                                <a:schemeClr val="tx1"/>
                              </a:solidFill>
                              <a:latin typeface="Cambria Math" panose="02040503050406030204" pitchFamily="18" charset="0"/>
                            </a:rPr>
                            <m:t>𝐶𝑅𝐹</m:t>
                          </m:r>
                        </m:sub>
                      </m:sSub>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𝑚</m:t>
                          </m:r>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2</m:t>
                              </m:r>
                            </m:sub>
                          </m:sSub>
                        </m:e>
                        <m:e>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𝟏</m:t>
                              </m:r>
                            </m:sub>
                          </m:sSub>
                          <m:r>
                            <a:rPr lang="en-US" i="1" dirty="0" smtClean="0">
                              <a:solidFill>
                                <a:schemeClr val="tx1"/>
                              </a:solidFill>
                              <a:latin typeface="Cambria Math" panose="02040503050406030204" pitchFamily="18" charset="0"/>
                            </a:rPr>
                            <m:t>,</m:t>
                          </m:r>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𝟐</m:t>
                              </m:r>
                            </m:sub>
                          </m:sSub>
                        </m:e>
                      </m:d>
                      <m:r>
                        <a:rPr lang="en-US" b="1" i="1" dirty="0" smtClean="0">
                          <a:solidFill>
                            <a:schemeClr val="tx1"/>
                          </a:solidFill>
                          <a:latin typeface="Cambria Math" panose="02040503050406030204" pitchFamily="18" charset="0"/>
                        </a:rPr>
                        <m:t>&gt;</m:t>
                      </m:r>
                      <m:r>
                        <a:rPr lang="en-US" b="0" i="1" dirty="0" smtClean="0">
                          <a:solidFill>
                            <a:schemeClr val="tx1"/>
                          </a:solidFill>
                          <a:latin typeface="Cambria Math" panose="02040503050406030204" pitchFamily="18" charset="0"/>
                        </a:rPr>
                        <m:t>𝑡h𝑟𝑒𝑠h𝑜𝑙𝑑</m:t>
                      </m:r>
                    </m:oMath>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480614" y="6314471"/>
                  <a:ext cx="7230762" cy="457200"/>
                </a:xfrm>
                <a:prstGeom prst="rect">
                  <a:avLst/>
                </a:prstGeom>
                <a:blipFill rotWithShape="0">
                  <a:blip r:embed="rId8"/>
                  <a:stretch>
                    <a:fillRect l="-337" b="-10667"/>
                  </a:stretch>
                </a:blipFill>
                <a:ln>
                  <a:noFill/>
                </a:ln>
              </p:spPr>
              <p:txBody>
                <a:bodyPr/>
                <a:lstStyle/>
                <a:p>
                  <a:r>
                    <a:rPr lang="en-US">
                      <a:noFill/>
                    </a:rPr>
                    <a:t> </a:t>
                  </a:r>
                </a:p>
              </p:txBody>
            </p:sp>
          </mc:Fallback>
        </mc:AlternateContent>
        <p:cxnSp>
          <p:nvCxnSpPr>
            <p:cNvPr id="22" name="Straight Arrow Connector 21"/>
            <p:cNvCxnSpPr>
              <a:stCxn id="14" idx="1"/>
              <a:endCxn id="11" idx="0"/>
            </p:cNvCxnSpPr>
            <p:nvPr/>
          </p:nvCxnSpPr>
          <p:spPr>
            <a:xfrm flipH="1">
              <a:off x="3245869" y="1050285"/>
              <a:ext cx="1086070" cy="28960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4" idx="3"/>
              <a:endCxn id="6" idx="0"/>
            </p:cNvCxnSpPr>
            <p:nvPr/>
          </p:nvCxnSpPr>
          <p:spPr>
            <a:xfrm>
              <a:off x="7860051" y="1050285"/>
              <a:ext cx="1068212" cy="29031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6" idx="2"/>
              <a:endCxn id="12" idx="0"/>
            </p:cNvCxnSpPr>
            <p:nvPr/>
          </p:nvCxnSpPr>
          <p:spPr>
            <a:xfrm>
              <a:off x="8928263" y="1792340"/>
              <a:ext cx="0"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2"/>
              <a:endCxn id="4" idx="0"/>
            </p:cNvCxnSpPr>
            <p:nvPr/>
          </p:nvCxnSpPr>
          <p:spPr>
            <a:xfrm flipH="1">
              <a:off x="3244839" y="1731562"/>
              <a:ext cx="1030" cy="2822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9" idx="2"/>
              <a:endCxn id="15" idx="0"/>
            </p:cNvCxnSpPr>
            <p:nvPr/>
          </p:nvCxnSpPr>
          <p:spPr>
            <a:xfrm flipH="1">
              <a:off x="6095995" y="5603265"/>
              <a:ext cx="1488910" cy="71120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211" name="Group 210"/>
            <p:cNvGrpSpPr/>
            <p:nvPr/>
          </p:nvGrpSpPr>
          <p:grpSpPr>
            <a:xfrm>
              <a:off x="5266484" y="3528757"/>
              <a:ext cx="4636838" cy="2203362"/>
              <a:chOff x="5266484" y="3528757"/>
              <a:chExt cx="4636838" cy="2203362"/>
            </a:xfrm>
          </p:grpSpPr>
          <mc:AlternateContent xmlns:mc="http://schemas.openxmlformats.org/markup-compatibility/2006" xmlns:a14="http://schemas.microsoft.com/office/drawing/2010/main">
            <mc:Choice Requires="a14">
              <p:sp>
                <p:nvSpPr>
                  <p:cNvPr id="8" name="Rectangle 7"/>
                  <p:cNvSpPr/>
                  <p:nvPr/>
                </p:nvSpPr>
                <p:spPr>
                  <a:xfrm>
                    <a:off x="5487602" y="3630341"/>
                    <a:ext cx="4194606" cy="10364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Conditional Random Field (CRF):</a:t>
                    </a:r>
                  </a:p>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𝐶𝑅𝐹</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m:t>
                              </m:r>
                            </m:num>
                            <m:den>
                              <m:r>
                                <a:rPr lang="en-US" i="1" dirty="0">
                                  <a:solidFill>
                                    <a:schemeClr val="tx1"/>
                                  </a:solidFill>
                                  <a:latin typeface="Cambria Math" panose="02040503050406030204" pitchFamily="18" charset="0"/>
                                </a:rPr>
                                <m:t>𝑍</m:t>
                              </m:r>
                            </m:den>
                          </m:f>
                          <m:r>
                            <m:rPr>
                              <m:sty m:val="p"/>
                            </m:rPr>
                            <a:rPr lang="en-US" dirty="0">
                              <a:solidFill>
                                <a:schemeClr val="tx1"/>
                              </a:solidFill>
                              <a:latin typeface="Cambria Math" panose="02040503050406030204" pitchFamily="18" charset="0"/>
                            </a:rPr>
                            <m:t>exp</m:t>
                          </m:r>
                          <m:r>
                            <a:rPr lang="en-US" i="1" dirty="0">
                              <a:solidFill>
                                <a:schemeClr val="tx1"/>
                              </a:solidFill>
                              <a:latin typeface="Cambria Math" panose="02040503050406030204" pitchFamily="18" charset="0"/>
                            </a:rPr>
                            <m:t>⁡(</m:t>
                          </m:r>
                          <m:nary>
                            <m:naryPr>
                              <m:chr m:val="∑"/>
                              <m:supHide m:val="on"/>
                              <m:ctrlPr>
                                <a:rPr lang="en-US" i="1" dirty="0">
                                  <a:solidFill>
                                    <a:schemeClr val="tx1"/>
                                  </a:solidFill>
                                  <a:latin typeface="Cambria Math" panose="02040503050406030204" pitchFamily="18" charset="0"/>
                                </a:rPr>
                              </m:ctrlPr>
                            </m:naryPr>
                            <m:sub>
                              <m:r>
                                <m:rPr>
                                  <m:brk m:alnAt="7"/>
                                </m:rPr>
                                <a:rPr lang="en-US" i="1" dirty="0">
                                  <a:solidFill>
                                    <a:schemeClr val="tx1"/>
                                  </a:solidFill>
                                  <a:latin typeface="Cambria Math" panose="02040503050406030204" pitchFamily="18" charset="0"/>
                                </a:rPr>
                                <m:t>𝐴</m:t>
                              </m:r>
                            </m:sub>
                            <m:sup/>
                            <m:e>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r>
                                    <a:rPr lang="en-US" i="1" dirty="0">
                                      <a:solidFill>
                                        <a:schemeClr val="tx1"/>
                                      </a:solidFill>
                                      <a:latin typeface="Cambria Math" panose="02040503050406030204" pitchFamily="18" charset="0"/>
                                    </a:rPr>
                                    <m:t>𝐴</m:t>
                                  </m:r>
                                </m:sup>
                              </m:sSup>
                            </m:e>
                          </m:nary>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487602" y="3630341"/>
                    <a:ext cx="4194606" cy="1036470"/>
                  </a:xfrm>
                  <a:prstGeom prst="rect">
                    <a:avLst/>
                  </a:prstGeom>
                  <a:blipFill rotWithShape="0">
                    <a:blip r:embed="rId9"/>
                    <a:stretch>
                      <a:fillRect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87602" y="5013241"/>
                    <a:ext cx="4194606" cy="590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Learn </a:t>
                    </a:r>
                    <a:r>
                      <a:rPr lang="en-US" dirty="0">
                        <a:solidFill>
                          <a:schemeClr val="tx1"/>
                        </a:solidFill>
                      </a:rPr>
                      <a:t>weights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oMath>
                    </a14:m>
                    <a:r>
                      <a:rPr lang="en-US" dirty="0">
                        <a:solidFill>
                          <a:schemeClr val="tx1"/>
                        </a:solidFill>
                      </a:rPr>
                      <a:t> of potentials using maximum likelihood</a:t>
                    </a:r>
                  </a:p>
                </p:txBody>
              </p:sp>
            </mc:Choice>
            <mc:Fallback xmlns="">
              <p:sp>
                <p:nvSpPr>
                  <p:cNvPr id="9" name="Rectangle 8"/>
                  <p:cNvSpPr>
                    <a:spLocks noRot="1" noChangeAspect="1" noMove="1" noResize="1" noEditPoints="1" noAdjustHandles="1" noChangeArrowheads="1" noChangeShapeType="1" noTextEdit="1"/>
                  </p:cNvSpPr>
                  <p:nvPr/>
                </p:nvSpPr>
                <p:spPr>
                  <a:xfrm>
                    <a:off x="5487602" y="5013241"/>
                    <a:ext cx="4194606" cy="590024"/>
                  </a:xfrm>
                  <a:prstGeom prst="rect">
                    <a:avLst/>
                  </a:prstGeom>
                  <a:blipFill rotWithShape="0">
                    <a:blip r:embed="rId10"/>
                    <a:stretch>
                      <a:fillRect t="-7071" b="-19192"/>
                    </a:stretch>
                  </a:blipFill>
                </p:spPr>
                <p:txBody>
                  <a:bodyPr/>
                  <a:lstStyle/>
                  <a:p>
                    <a:r>
                      <a:rPr lang="en-US">
                        <a:noFill/>
                      </a:rPr>
                      <a:t> </a:t>
                    </a:r>
                  </a:p>
                </p:txBody>
              </p:sp>
            </mc:Fallback>
          </mc:AlternateContent>
          <p:cxnSp>
            <p:nvCxnSpPr>
              <p:cNvPr id="40" name="Straight Arrow Connector 39"/>
              <p:cNvCxnSpPr>
                <a:stCxn id="8" idx="2"/>
                <a:endCxn id="9" idx="0"/>
              </p:cNvCxnSpPr>
              <p:nvPr/>
            </p:nvCxnSpPr>
            <p:spPr>
              <a:xfrm>
                <a:off x="7584905" y="4666811"/>
                <a:ext cx="0" cy="34643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3" name="Rectangle 102"/>
              <p:cNvSpPr/>
              <p:nvPr/>
            </p:nvSpPr>
            <p:spPr>
              <a:xfrm>
                <a:off x="5266484" y="3528757"/>
                <a:ext cx="4636838" cy="220336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Arrow Connector 110"/>
            <p:cNvCxnSpPr>
              <a:stCxn id="104" idx="3"/>
              <a:endCxn id="103" idx="1"/>
            </p:cNvCxnSpPr>
            <p:nvPr/>
          </p:nvCxnSpPr>
          <p:spPr>
            <a:xfrm>
              <a:off x="4853679" y="4623959"/>
              <a:ext cx="412805" cy="6479"/>
            </a:xfrm>
            <a:prstGeom prst="straightConnector1">
              <a:avLst/>
            </a:prstGeom>
            <a:ln w="38100">
              <a:solidFill>
                <a:schemeClr val="accent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 idx="1"/>
              <a:endCxn id="12" idx="3"/>
            </p:cNvCxnSpPr>
            <p:nvPr/>
          </p:nvCxnSpPr>
          <p:spPr>
            <a:xfrm rot="10800000" flipH="1" flipV="1">
              <a:off x="638592" y="2310992"/>
              <a:ext cx="10896945" cy="120391"/>
            </a:xfrm>
            <a:prstGeom prst="bentConnector5">
              <a:avLst>
                <a:gd name="adj1" fmla="val -2098"/>
                <a:gd name="adj2" fmla="val 440925"/>
                <a:gd name="adj3" fmla="val 102098"/>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03" idx="0"/>
            </p:cNvCxnSpPr>
            <p:nvPr/>
          </p:nvCxnSpPr>
          <p:spPr>
            <a:xfrm>
              <a:off x="6095995" y="2847607"/>
              <a:ext cx="1488908" cy="681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4" idx="2"/>
              <a:endCxn id="15" idx="0"/>
            </p:cNvCxnSpPr>
            <p:nvPr/>
          </p:nvCxnSpPr>
          <p:spPr>
            <a:xfrm>
              <a:off x="2746136" y="5168316"/>
              <a:ext cx="3349859" cy="1146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38592" y="4079602"/>
              <a:ext cx="4215087" cy="108871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Alternative:</a:t>
              </a:r>
            </a:p>
            <a:p>
              <a:pPr algn="ctr"/>
              <a:r>
                <a:rPr lang="en-US" dirty="0" smtClean="0">
                  <a:solidFill>
                    <a:schemeClr val="tx1"/>
                  </a:solidFill>
                </a:rPr>
                <a:t>Bayes’ theorem</a:t>
              </a:r>
            </a:p>
          </p:txBody>
        </p:sp>
        <p:cxnSp>
          <p:nvCxnSpPr>
            <p:cNvPr id="148" name="Straight Arrow Connector 147"/>
            <p:cNvCxnSpPr>
              <a:endCxn id="104" idx="0"/>
            </p:cNvCxnSpPr>
            <p:nvPr/>
          </p:nvCxnSpPr>
          <p:spPr>
            <a:xfrm flipH="1">
              <a:off x="2746136" y="2826727"/>
              <a:ext cx="3275705" cy="12528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2467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classifier to learn unary potentials </a:t>
            </a:r>
            <a:endParaRPr lang="en-US" dirty="0"/>
          </a:p>
        </p:txBody>
      </p:sp>
      <p:sp>
        <p:nvSpPr>
          <p:cNvPr id="3" name="Content Placeholder 2"/>
          <p:cNvSpPr>
            <a:spLocks noGrp="1"/>
          </p:cNvSpPr>
          <p:nvPr>
            <p:ph idx="1"/>
          </p:nvPr>
        </p:nvSpPr>
        <p:spPr/>
        <p:txBody>
          <a:bodyPr/>
          <a:lstStyle/>
          <a:p>
            <a:r>
              <a:rPr lang="en-US" dirty="0" smtClean="0"/>
              <a:t>Extract discriminative features: template matching, HOG, color-based features</a:t>
            </a:r>
          </a:p>
          <a:p>
            <a:r>
              <a:rPr lang="en-US" dirty="0" smtClean="0"/>
              <a:t>Train two random forest [11] classifiers: for mother-background and for daughter-background classification</a:t>
            </a:r>
          </a:p>
          <a:p>
            <a:endParaRPr lang="en-US" dirty="0"/>
          </a:p>
          <a:p>
            <a:endParaRPr lang="en-US" dirty="0" smtClean="0"/>
          </a:p>
          <a:p>
            <a:endParaRPr lang="en-US" dirty="0" smtClean="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8177" t="69189" r="61153" b="17391"/>
          <a:stretch/>
        </p:blipFill>
        <p:spPr>
          <a:xfrm>
            <a:off x="1190913" y="4694175"/>
            <a:ext cx="984301" cy="98429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666" t="67365" r="57190" b="13519"/>
          <a:stretch/>
        </p:blipFill>
        <p:spPr>
          <a:xfrm>
            <a:off x="5621647" y="4495210"/>
            <a:ext cx="1581395" cy="140208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8080" t="69419" r="61483" b="17396"/>
          <a:stretch/>
        </p:blipFill>
        <p:spPr>
          <a:xfrm>
            <a:off x="2379321" y="4711443"/>
            <a:ext cx="962716" cy="967031"/>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25888" t="67374" r="57431" b="13171"/>
          <a:stretch/>
        </p:blipFill>
        <p:spPr>
          <a:xfrm>
            <a:off x="3837669" y="4495210"/>
            <a:ext cx="1538838" cy="14269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060494" y="4274643"/>
                <a:ext cx="17474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panose="02040503050406030204" pitchFamily="18" charset="0"/>
                            </a:rPr>
                            <m:t>𝑝</m:t>
                          </m:r>
                        </m:e>
                        <m:sub>
                          <m:r>
                            <a:rPr lang="en-US" b="0" i="1" dirty="0" smtClean="0">
                              <a:latin typeface="Cambria Math" panose="02040503050406030204" pitchFamily="18" charset="0"/>
                            </a:rPr>
                            <m:t>𝑅𝐹</m:t>
                          </m:r>
                        </m:sub>
                        <m:sup>
                          <m:r>
                            <a:rPr lang="en-US" b="0" i="1" dirty="0" smtClean="0">
                              <a:latin typeface="Cambria Math" panose="02040503050406030204" pitchFamily="18" charset="0"/>
                            </a:rPr>
                            <m:t>𝑚</m:t>
                          </m:r>
                        </m:sup>
                      </m:sSubSup>
                      <m:r>
                        <a:rPr lang="en-US" i="1" dirty="0" smtClean="0">
                          <a:latin typeface="Cambria Math" panose="02040503050406030204" pitchFamily="18" charset="0"/>
                        </a:rPr>
                        <m:t>(</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𝒇</m:t>
                          </m:r>
                        </m:e>
                        <m:sup>
                          <m:r>
                            <a:rPr lang="en-US" b="1" i="1" dirty="0" smtClean="0">
                              <a:latin typeface="Cambria Math" panose="02040503050406030204" pitchFamily="18" charset="0"/>
                            </a:rPr>
                            <m:t>𝒎</m:t>
                          </m:r>
                        </m:sup>
                      </m:sSup>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𝒕</m:t>
                          </m:r>
                        </m:e>
                        <m:sub>
                          <m:r>
                            <a:rPr lang="en-US" b="1" i="1" dirty="0">
                              <a:latin typeface="Cambria Math" panose="02040503050406030204" pitchFamily="18" charset="0"/>
                            </a:rPr>
                            <m:t>𝟏</m:t>
                          </m:r>
                        </m:sub>
                      </m:sSub>
                      <m:r>
                        <m:rPr>
                          <m:nor/>
                        </m:rPr>
                        <a:rPr lang="en-US"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𝒕</m:t>
                          </m:r>
                        </m:e>
                        <m:sub>
                          <m:r>
                            <a:rPr lang="en-US" b="1" i="1" dirty="0">
                              <a:latin typeface="Cambria Math" panose="02040503050406030204" pitchFamily="18" charset="0"/>
                            </a:rPr>
                            <m:t>𝟐</m:t>
                          </m:r>
                        </m:sub>
                      </m:sSub>
                      <m:r>
                        <a:rPr lang="en-US" i="1" dirty="0"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60494" y="4274643"/>
                <a:ext cx="1747445" cy="369332"/>
              </a:xfrm>
              <a:prstGeom prst="rect">
                <a:avLst/>
              </a:prstGeom>
              <a:blipFill rotWithShape="0">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621647" y="4032582"/>
                <a:ext cx="763926" cy="4128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dirty="0" smtClean="0">
                              <a:latin typeface="Cambria Math" panose="02040503050406030204" pitchFamily="18" charset="0"/>
                            </a:rPr>
                          </m:ctrlPr>
                        </m:sSubSupPr>
                        <m:e>
                          <m:r>
                            <a:rPr lang="en-US" sz="2000" i="1" dirty="0" smtClean="0">
                              <a:latin typeface="Cambria Math" panose="02040503050406030204" pitchFamily="18" charset="0"/>
                            </a:rPr>
                            <m:t>𝑝</m:t>
                          </m:r>
                        </m:e>
                        <m:sub>
                          <m:r>
                            <a:rPr lang="en-US" sz="2000" b="0" i="1" dirty="0" smtClean="0">
                              <a:latin typeface="Cambria Math" panose="02040503050406030204" pitchFamily="18" charset="0"/>
                            </a:rPr>
                            <m:t>𝑅𝐹</m:t>
                          </m:r>
                        </m:sub>
                        <m:sup>
                          <m:r>
                            <a:rPr lang="en-US" sz="2000" b="0" i="1" dirty="0" smtClean="0">
                              <a:latin typeface="Cambria Math" panose="02040503050406030204" pitchFamily="18" charset="0"/>
                            </a:rPr>
                            <m:t>𝑑</m:t>
                          </m:r>
                        </m:sup>
                      </m:sSubSup>
                      <m:r>
                        <a:rPr lang="en-US" sz="2000" i="1" dirty="0" smtClean="0">
                          <a:latin typeface="Cambria Math" panose="02040503050406030204" pitchFamily="18" charset="0"/>
                        </a:rPr>
                        <m:t>(</m:t>
                      </m:r>
                      <m:sSup>
                        <m:sSupPr>
                          <m:ctrlPr>
                            <a:rPr lang="en-US" sz="2000" b="1" i="1" dirty="0" smtClean="0">
                              <a:latin typeface="Cambria Math" panose="02040503050406030204" pitchFamily="18" charset="0"/>
                            </a:rPr>
                          </m:ctrlPr>
                        </m:sSupPr>
                        <m:e>
                          <m:r>
                            <a:rPr lang="en-US" sz="2000" b="1" i="1" dirty="0" smtClean="0">
                              <a:latin typeface="Cambria Math" panose="02040503050406030204" pitchFamily="18" charset="0"/>
                            </a:rPr>
                            <m:t>𝒇</m:t>
                          </m:r>
                        </m:e>
                        <m:sup>
                          <m:r>
                            <a:rPr lang="en-US" sz="2000" b="1" i="1" dirty="0" smtClean="0">
                              <a:latin typeface="Cambria Math" panose="02040503050406030204" pitchFamily="18" charset="0"/>
                            </a:rPr>
                            <m:t>𝒅</m:t>
                          </m:r>
                        </m:sup>
                      </m:sSup>
                      <m:r>
                        <a:rPr lang="en-US" sz="2000" b="0" i="1" dirty="0" smtClean="0">
                          <a:latin typeface="Cambria Math" panose="02040503050406030204" pitchFamily="18" charset="0"/>
                        </a:rPr>
                        <m:t>|</m:t>
                      </m:r>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𝒕</m:t>
                          </m:r>
                        </m:e>
                        <m:sub>
                          <m:r>
                            <a:rPr lang="en-US" sz="2000" b="1" i="1" dirty="0">
                              <a:latin typeface="Cambria Math" panose="02040503050406030204" pitchFamily="18" charset="0"/>
                            </a:rPr>
                            <m:t>𝟏</m:t>
                          </m:r>
                        </m:sub>
                      </m:sSub>
                      <m:r>
                        <m:rPr>
                          <m:nor/>
                        </m:rPr>
                        <a:rPr lang="en-US" sz="2000" dirty="0">
                          <a:latin typeface="Cambria Math" panose="02040503050406030204" pitchFamily="18" charset="0"/>
                        </a:rPr>
                        <m:t>,</m:t>
                      </m:r>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𝒕</m:t>
                          </m:r>
                        </m:e>
                        <m:sub>
                          <m:r>
                            <a:rPr lang="en-US" sz="2000" b="1" i="1" dirty="0">
                              <a:latin typeface="Cambria Math" panose="02040503050406030204" pitchFamily="18" charset="0"/>
                            </a:rPr>
                            <m:t>𝟐</m:t>
                          </m:r>
                        </m:sub>
                      </m:sSub>
                      <m:r>
                        <a:rPr lang="en-US" sz="2000" i="1" dirty="0" smtClean="0">
                          <a:latin typeface="Cambria Math" panose="02040503050406030204" pitchFamily="18" charset="0"/>
                        </a:rPr>
                        <m:t>)</m:t>
                      </m:r>
                    </m:oMath>
                  </m:oMathPara>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5621647" y="4032582"/>
                <a:ext cx="763926" cy="412870"/>
              </a:xfrm>
              <a:prstGeom prst="rect">
                <a:avLst/>
              </a:prstGeom>
              <a:blipFill rotWithShape="0">
                <a:blip r:embed="rId8"/>
                <a:stretch>
                  <a:fillRect r="-118254" b="-14925"/>
                </a:stretch>
              </a:blipFill>
            </p:spPr>
            <p:txBody>
              <a:bodyPr/>
              <a:lstStyle/>
              <a:p>
                <a:r>
                  <a:rPr lang="en-US">
                    <a:noFill/>
                  </a:rPr>
                  <a:t> </a:t>
                </a:r>
              </a:p>
            </p:txBody>
          </p:sp>
        </mc:Fallback>
      </mc:AlternateContent>
      <p:grpSp>
        <p:nvGrpSpPr>
          <p:cNvPr id="20" name="Group 19"/>
          <p:cNvGrpSpPr/>
          <p:nvPr/>
        </p:nvGrpSpPr>
        <p:grpSpPr>
          <a:xfrm>
            <a:off x="2794905" y="5105104"/>
            <a:ext cx="460717" cy="450651"/>
            <a:chOff x="2977785" y="3718663"/>
            <a:chExt cx="460717" cy="450651"/>
          </a:xfrm>
        </p:grpSpPr>
        <p:sp>
          <p:nvSpPr>
            <p:cNvPr id="15" name="Oval 14"/>
            <p:cNvSpPr/>
            <p:nvPr/>
          </p:nvSpPr>
          <p:spPr>
            <a:xfrm>
              <a:off x="2977785" y="3718663"/>
              <a:ext cx="131548" cy="13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3047927" y="3799982"/>
                  <a:ext cx="3905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bg1"/>
                            </a:solidFill>
                            <a:latin typeface="Cambria Math" panose="02040503050406030204" pitchFamily="18" charset="0"/>
                          </a:rPr>
                          <m:t>𝒎</m:t>
                        </m:r>
                      </m:oMath>
                    </m:oMathPara>
                  </a14:m>
                  <a:endParaRPr lang="en-US" b="1" dirty="0">
                    <a:solidFill>
                      <a:schemeClr val="bg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047927" y="3799982"/>
                  <a:ext cx="390575" cy="369332"/>
                </a:xfrm>
                <a:prstGeom prst="rect">
                  <a:avLst/>
                </a:prstGeom>
                <a:blipFill rotWithShape="0">
                  <a:blip r:embed="rId9"/>
                  <a:stretch>
                    <a:fillRect/>
                  </a:stretch>
                </a:blipFill>
              </p:spPr>
              <p:txBody>
                <a:bodyPr/>
                <a:lstStyle/>
                <a:p>
                  <a:r>
                    <a:rPr lang="en-US">
                      <a:noFill/>
                    </a:rPr>
                    <a:t> </a:t>
                  </a:r>
                </a:p>
              </p:txBody>
            </p:sp>
          </mc:Fallback>
        </mc:AlternateContent>
      </p:grpSp>
      <p:grpSp>
        <p:nvGrpSpPr>
          <p:cNvPr id="14" name="Group 13"/>
          <p:cNvGrpSpPr/>
          <p:nvPr/>
        </p:nvGrpSpPr>
        <p:grpSpPr>
          <a:xfrm>
            <a:off x="7608435" y="3782470"/>
            <a:ext cx="4142063" cy="2121792"/>
            <a:chOff x="7791315" y="2517949"/>
            <a:chExt cx="4142063" cy="2121792"/>
          </a:xfrm>
        </p:grpSpPr>
        <p:grpSp>
          <p:nvGrpSpPr>
            <p:cNvPr id="12" name="Group 11"/>
            <p:cNvGrpSpPr/>
            <p:nvPr/>
          </p:nvGrpSpPr>
          <p:grpSpPr>
            <a:xfrm>
              <a:off x="7791315" y="3230339"/>
              <a:ext cx="1581395" cy="1402080"/>
              <a:chOff x="8129159" y="3177070"/>
              <a:chExt cx="1581395" cy="1402080"/>
            </a:xfrm>
          </p:grpSpPr>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l="25666" t="67365" r="57190" b="13519"/>
              <a:stretch/>
            </p:blipFill>
            <p:spPr>
              <a:xfrm>
                <a:off x="8129159" y="3177070"/>
                <a:ext cx="1581395" cy="1402080"/>
              </a:xfrm>
              <a:prstGeom prst="rect">
                <a:avLst/>
              </a:prstGeom>
            </p:spPr>
          </p:pic>
          <mc:AlternateContent xmlns:mc="http://schemas.openxmlformats.org/markup-compatibility/2006" xmlns:a14="http://schemas.microsoft.com/office/drawing/2010/main">
            <mc:Choice Requires="a14">
              <p:sp>
                <p:nvSpPr>
                  <p:cNvPr id="19" name="TextBox 18"/>
                  <p:cNvSpPr txBox="1"/>
                  <p:nvPr/>
                </p:nvSpPr>
                <p:spPr>
                  <a:xfrm>
                    <a:off x="8889588" y="3610401"/>
                    <a:ext cx="4971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rgbClr val="FFFF00"/>
                                  </a:solidFill>
                                  <a:latin typeface="Cambria Math" panose="02040503050406030204" pitchFamily="18" charset="0"/>
                                </a:rPr>
                              </m:ctrlPr>
                            </m:sSubPr>
                            <m:e>
                              <m:r>
                                <a:rPr lang="en-US" b="1" i="1" dirty="0" smtClean="0">
                                  <a:solidFill>
                                    <a:srgbClr val="FFFF00"/>
                                  </a:solidFill>
                                  <a:latin typeface="Cambria Math" panose="02040503050406030204" pitchFamily="18" charset="0"/>
                                </a:rPr>
                                <m:t>𝒅</m:t>
                              </m:r>
                            </m:e>
                            <m:sub>
                              <m:r>
                                <a:rPr lang="en-US" b="1" i="1" dirty="0" smtClean="0">
                                  <a:solidFill>
                                    <a:srgbClr val="FFFF00"/>
                                  </a:solidFill>
                                  <a:latin typeface="Cambria Math" panose="02040503050406030204" pitchFamily="18" charset="0"/>
                                </a:rPr>
                                <m:t>𝟏</m:t>
                              </m:r>
                            </m:sub>
                          </m:sSub>
                        </m:oMath>
                      </m:oMathPara>
                    </a14:m>
                    <a:endParaRPr lang="en-US" b="1" dirty="0">
                      <a:solidFill>
                        <a:srgbClr val="FFFF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8889588" y="3610401"/>
                    <a:ext cx="497187"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755706" y="3242444"/>
                    <a:ext cx="4971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rgbClr val="FF9999"/>
                                  </a:solidFill>
                                  <a:latin typeface="Cambria Math" panose="02040503050406030204" pitchFamily="18" charset="0"/>
                                </a:rPr>
                              </m:ctrlPr>
                            </m:sSubPr>
                            <m:e>
                              <m:r>
                                <a:rPr lang="en-US" b="1" i="1" dirty="0" smtClean="0">
                                  <a:solidFill>
                                    <a:srgbClr val="FF9999"/>
                                  </a:solidFill>
                                  <a:latin typeface="Cambria Math" panose="02040503050406030204" pitchFamily="18" charset="0"/>
                                </a:rPr>
                                <m:t>𝒅</m:t>
                              </m:r>
                            </m:e>
                            <m:sub>
                              <m:r>
                                <a:rPr lang="en-US" b="1" i="1" dirty="0" smtClean="0">
                                  <a:solidFill>
                                    <a:srgbClr val="FF9999"/>
                                  </a:solidFill>
                                  <a:latin typeface="Cambria Math" panose="02040503050406030204" pitchFamily="18" charset="0"/>
                                </a:rPr>
                                <m:t>𝟐</m:t>
                              </m:r>
                            </m:sub>
                          </m:sSub>
                        </m:oMath>
                      </m:oMathPara>
                    </a14:m>
                    <a:endParaRPr lang="en-US" b="1" dirty="0">
                      <a:solidFill>
                        <a:srgbClr val="FF9999"/>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755706" y="3242444"/>
                    <a:ext cx="497187" cy="369332"/>
                  </a:xfrm>
                  <a:prstGeom prst="rect">
                    <a:avLst/>
                  </a:prstGeom>
                  <a:blipFill rotWithShape="0">
                    <a:blip r:embed="rId11"/>
                    <a:stretch>
                      <a:fillRect/>
                    </a:stretch>
                  </a:blipFill>
                </p:spPr>
                <p:txBody>
                  <a:bodyPr/>
                  <a:lstStyle/>
                  <a:p>
                    <a:r>
                      <a:rPr lang="en-US">
                        <a:noFill/>
                      </a:rPr>
                      <a:t> </a:t>
                    </a:r>
                  </a:p>
                </p:txBody>
              </p:sp>
            </mc:Fallback>
          </mc:AlternateContent>
          <p:sp>
            <p:nvSpPr>
              <p:cNvPr id="16" name="Oval 15"/>
              <p:cNvSpPr/>
              <p:nvPr/>
            </p:nvSpPr>
            <p:spPr>
              <a:xfrm>
                <a:off x="9141237" y="3480228"/>
                <a:ext cx="131548" cy="13154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175198" y="3615165"/>
                <a:ext cx="131548" cy="13154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9450767" y="3237661"/>
              <a:ext cx="1581395" cy="1402080"/>
              <a:chOff x="9402528" y="3103445"/>
              <a:chExt cx="1581395" cy="1402080"/>
            </a:xfrm>
          </p:grpSpPr>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25666" t="67365" r="57190" b="13519"/>
              <a:stretch/>
            </p:blipFill>
            <p:spPr>
              <a:xfrm>
                <a:off x="9402528" y="3103445"/>
                <a:ext cx="1581395" cy="1402080"/>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10119512" y="3562047"/>
                    <a:ext cx="4971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rgbClr val="FF9999"/>
                                  </a:solidFill>
                                  <a:latin typeface="Cambria Math" panose="02040503050406030204" pitchFamily="18" charset="0"/>
                                </a:rPr>
                              </m:ctrlPr>
                            </m:sSubPr>
                            <m:e>
                              <m:r>
                                <a:rPr lang="en-US" b="1" i="1" dirty="0" smtClean="0">
                                  <a:solidFill>
                                    <a:srgbClr val="FF9999"/>
                                  </a:solidFill>
                                  <a:latin typeface="Cambria Math" panose="02040503050406030204" pitchFamily="18" charset="0"/>
                                </a:rPr>
                                <m:t>𝒅</m:t>
                              </m:r>
                            </m:e>
                            <m:sub>
                              <m:r>
                                <a:rPr lang="en-US" b="1" i="1" dirty="0" smtClean="0">
                                  <a:solidFill>
                                    <a:srgbClr val="FF9999"/>
                                  </a:solidFill>
                                  <a:latin typeface="Cambria Math" panose="02040503050406030204" pitchFamily="18" charset="0"/>
                                </a:rPr>
                                <m:t>𝟐</m:t>
                              </m:r>
                            </m:sub>
                          </m:sSub>
                        </m:oMath>
                      </m:oMathPara>
                    </a14:m>
                    <a:endParaRPr lang="en-US" b="1" dirty="0">
                      <a:solidFill>
                        <a:srgbClr val="FF999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0119512" y="3562047"/>
                    <a:ext cx="497187" cy="369332"/>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9714119" y="3746713"/>
                    <a:ext cx="4971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rgbClr val="FFFF00"/>
                                  </a:solidFill>
                                  <a:latin typeface="Cambria Math" panose="02040503050406030204" pitchFamily="18" charset="0"/>
                                </a:rPr>
                              </m:ctrlPr>
                            </m:sSubPr>
                            <m:e>
                              <m:r>
                                <a:rPr lang="en-US" b="1" i="1" dirty="0" smtClean="0">
                                  <a:solidFill>
                                    <a:srgbClr val="FFFF00"/>
                                  </a:solidFill>
                                  <a:latin typeface="Cambria Math" panose="02040503050406030204" pitchFamily="18" charset="0"/>
                                </a:rPr>
                                <m:t>𝒅</m:t>
                              </m:r>
                            </m:e>
                            <m:sub>
                              <m:r>
                                <a:rPr lang="en-US" b="1" i="1" dirty="0" smtClean="0">
                                  <a:solidFill>
                                    <a:srgbClr val="FFFF00"/>
                                  </a:solidFill>
                                  <a:latin typeface="Cambria Math" panose="02040503050406030204" pitchFamily="18" charset="0"/>
                                </a:rPr>
                                <m:t>𝟏</m:t>
                              </m:r>
                            </m:sub>
                          </m:sSub>
                        </m:oMath>
                      </m:oMathPara>
                    </a14:m>
                    <a:endParaRPr lang="en-US" b="1" dirty="0">
                      <a:solidFill>
                        <a:srgbClr val="FFFF0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9714119" y="3746713"/>
                    <a:ext cx="497187" cy="369332"/>
                  </a:xfrm>
                  <a:prstGeom prst="rect">
                    <a:avLst/>
                  </a:prstGeom>
                  <a:blipFill rotWithShape="0">
                    <a:blip r:embed="rId13"/>
                    <a:stretch>
                      <a:fillRect/>
                    </a:stretch>
                  </a:blipFill>
                </p:spPr>
                <p:txBody>
                  <a:bodyPr/>
                  <a:lstStyle/>
                  <a:p>
                    <a:r>
                      <a:rPr lang="en-US">
                        <a:noFill/>
                      </a:rPr>
                      <a:t> </a:t>
                    </a:r>
                  </a:p>
                </p:txBody>
              </p:sp>
            </mc:Fallback>
          </mc:AlternateContent>
          <p:sp>
            <p:nvSpPr>
              <p:cNvPr id="23" name="Oval 22"/>
              <p:cNvSpPr/>
              <p:nvPr/>
            </p:nvSpPr>
            <p:spPr>
              <a:xfrm>
                <a:off x="10393388" y="3544627"/>
                <a:ext cx="131548" cy="13154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742824" y="3730904"/>
                <a:ext cx="131548" cy="13154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p:cNvSpPr txBox="1"/>
            <p:nvPr/>
          </p:nvSpPr>
          <p:spPr>
            <a:xfrm>
              <a:off x="8214032" y="2517949"/>
              <a:ext cx="2317356" cy="584775"/>
            </a:xfrm>
            <a:prstGeom prst="rect">
              <a:avLst/>
            </a:prstGeom>
            <a:noFill/>
          </p:spPr>
          <p:txBody>
            <a:bodyPr wrap="square" rtlCol="0">
              <a:spAutoFit/>
            </a:bodyPr>
            <a:lstStyle/>
            <a:p>
              <a:pPr algn="ctr"/>
              <a:r>
                <a:rPr lang="en-US" sz="3200" b="1" dirty="0" smtClean="0">
                  <a:solidFill>
                    <a:srgbClr val="C00000"/>
                  </a:solidFill>
                </a:rPr>
                <a:t>Ambiguity</a:t>
              </a:r>
              <a:endParaRPr lang="en-US" sz="3200" b="1" dirty="0">
                <a:solidFill>
                  <a:srgbClr val="C00000"/>
                </a:solidFill>
              </a:endParaRPr>
            </a:p>
          </p:txBody>
        </p:sp>
        <p:sp>
          <p:nvSpPr>
            <p:cNvPr id="28" name="TextBox 27"/>
            <p:cNvSpPr txBox="1"/>
            <p:nvPr/>
          </p:nvSpPr>
          <p:spPr>
            <a:xfrm>
              <a:off x="11179615" y="3184272"/>
              <a:ext cx="753763" cy="1200329"/>
            </a:xfrm>
            <a:prstGeom prst="rect">
              <a:avLst/>
            </a:prstGeom>
            <a:noFill/>
          </p:spPr>
          <p:txBody>
            <a:bodyPr wrap="square" rtlCol="0">
              <a:spAutoFit/>
            </a:bodyPr>
            <a:lstStyle/>
            <a:p>
              <a:r>
                <a:rPr lang="en-US" sz="7200" b="1" dirty="0" smtClean="0">
                  <a:solidFill>
                    <a:srgbClr val="C00000"/>
                  </a:solidFill>
                </a:rPr>
                <a:t>?</a:t>
              </a:r>
              <a:endParaRPr lang="en-US" sz="7200" b="1" dirty="0">
                <a:solidFill>
                  <a:srgbClr val="C00000"/>
                </a:solidFill>
              </a:endParaRPr>
            </a:p>
          </p:txBody>
        </p:sp>
      </p:grpSp>
      <mc:AlternateContent xmlns:mc="http://schemas.openxmlformats.org/markup-compatibility/2006" xmlns:a14="http://schemas.microsoft.com/office/drawing/2010/main">
        <mc:Choice Requires="a14">
          <p:sp>
            <p:nvSpPr>
              <p:cNvPr id="22" name="TextBox 21"/>
              <p:cNvSpPr txBox="1"/>
              <p:nvPr/>
            </p:nvSpPr>
            <p:spPr>
              <a:xfrm>
                <a:off x="1050549" y="4310194"/>
                <a:ext cx="133701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𝒕</m:t>
                          </m:r>
                        </m:e>
                        <m:sub>
                          <m:r>
                            <a:rPr lang="en-US" b="1" i="1" dirty="0">
                              <a:latin typeface="Cambria Math" panose="02040503050406030204" pitchFamily="18" charset="0"/>
                            </a:rPr>
                            <m:t>𝟏</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050549" y="4310194"/>
                <a:ext cx="1337014" cy="369332"/>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938581" y="4051710"/>
                <a:ext cx="133701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𝒕</m:t>
                          </m:r>
                        </m:e>
                        <m:sub>
                          <m:r>
                            <a:rPr lang="en-US" b="1" i="1" dirty="0" smtClean="0">
                              <a:latin typeface="Cambria Math" panose="02040503050406030204" pitchFamily="18" charset="0"/>
                            </a:rPr>
                            <m:t>𝟐</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3938581" y="4051710"/>
                <a:ext cx="1337014" cy="369332"/>
              </a:xfrm>
              <a:prstGeom prst="rect">
                <a:avLst/>
              </a:prstGeom>
              <a:blipFill rotWithShape="0">
                <a:blip r:embed="rId15"/>
                <a:stretch>
                  <a:fillRect/>
                </a:stretch>
              </a:blipFill>
            </p:spPr>
            <p:txBody>
              <a:bodyPr/>
              <a:lstStyle/>
              <a:p>
                <a:r>
                  <a:rPr lang="en-US">
                    <a:noFill/>
                  </a:rPr>
                  <a:t> </a:t>
                </a:r>
              </a:p>
            </p:txBody>
          </p:sp>
        </mc:Fallback>
      </mc:AlternateContent>
      <p:sp>
        <p:nvSpPr>
          <p:cNvPr id="34" name="TextBox 33"/>
          <p:cNvSpPr txBox="1"/>
          <p:nvPr/>
        </p:nvSpPr>
        <p:spPr>
          <a:xfrm>
            <a:off x="1031810" y="6221866"/>
            <a:ext cx="7337054" cy="646331"/>
          </a:xfrm>
          <a:prstGeom prst="rect">
            <a:avLst/>
          </a:prstGeom>
          <a:noFill/>
        </p:spPr>
        <p:txBody>
          <a:bodyPr wrap="square" rtlCol="0">
            <a:spAutoFit/>
          </a:bodyPr>
          <a:lstStyle/>
          <a:p>
            <a:r>
              <a:rPr lang="en-US" b="1" dirty="0"/>
              <a:t>[11] </a:t>
            </a:r>
            <a:r>
              <a:rPr lang="en-US" b="1" dirty="0" smtClean="0"/>
              <a:t>Bishop 2006. </a:t>
            </a:r>
            <a:r>
              <a:rPr lang="en-US" dirty="0"/>
              <a:t>Pattern Recognition and Machine Learning</a:t>
            </a:r>
            <a:r>
              <a:rPr lang="en-US" dirty="0" smtClean="0"/>
              <a:t>.</a:t>
            </a:r>
            <a:endParaRPr lang="en-US" dirty="0"/>
          </a:p>
          <a:p>
            <a:endParaRPr lang="en-US" dirty="0"/>
          </a:p>
        </p:txBody>
      </p:sp>
    </p:spTree>
    <p:extLst>
      <p:ext uri="{BB962C8B-B14F-4D97-AF65-F5344CB8AC3E}">
        <p14:creationId xmlns:p14="http://schemas.microsoft.com/office/powerpoint/2010/main" val="19525284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102909"/>
            <a:ext cx="10515600" cy="1325563"/>
          </a:xfrm>
        </p:spPr>
        <p:txBody>
          <a:bodyPr/>
          <a:lstStyle/>
          <a:p>
            <a:r>
              <a:rPr lang="en-US" dirty="0"/>
              <a:t>Detection of mitosis: </a:t>
            </a:r>
            <a:r>
              <a:rPr lang="en-US" dirty="0" smtClean="0"/>
              <a:t>the workflow</a:t>
            </a:r>
            <a:endParaRPr lang="en-US" dirty="0"/>
          </a:p>
        </p:txBody>
      </p:sp>
      <p:grpSp>
        <p:nvGrpSpPr>
          <p:cNvPr id="212" name="Group 211"/>
          <p:cNvGrpSpPr/>
          <p:nvPr/>
        </p:nvGrpSpPr>
        <p:grpSpPr>
          <a:xfrm>
            <a:off x="126522" y="821685"/>
            <a:ext cx="11941887" cy="5949986"/>
            <a:chOff x="126522" y="821685"/>
            <a:chExt cx="11941887" cy="5949986"/>
          </a:xfrm>
        </p:grpSpPr>
        <p:sp>
          <p:nvSpPr>
            <p:cNvPr id="4" name="Rectangle 3"/>
            <p:cNvSpPr/>
            <p:nvPr/>
          </p:nvSpPr>
          <p:spPr>
            <a:xfrm>
              <a:off x="638593" y="2013813"/>
              <a:ext cx="5212492" cy="594360"/>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Train </a:t>
              </a:r>
              <a:r>
                <a:rPr lang="en-US" dirty="0">
                  <a:solidFill>
                    <a:schemeClr val="tx1"/>
                  </a:solidFill>
                </a:rPr>
                <a:t>two random </a:t>
              </a:r>
              <a:r>
                <a:rPr lang="en-US" dirty="0" smtClean="0">
                  <a:solidFill>
                    <a:schemeClr val="tx1"/>
                  </a:solidFill>
                </a:rPr>
                <a:t>forests:</a:t>
              </a:r>
            </a:p>
            <a:p>
              <a:pPr algn="ctr"/>
              <a:r>
                <a:rPr lang="en-US" dirty="0" smtClean="0">
                  <a:solidFill>
                    <a:schemeClr val="tx1"/>
                  </a:solidFill>
                </a:rPr>
                <a:t>one for mother, one for daughter</a:t>
              </a:r>
              <a:endParaRPr lang="en-US"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126522" y="2763668"/>
                  <a:ext cx="2051998" cy="100914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Unary </a:t>
                  </a:r>
                  <a:r>
                    <a:rPr lang="en-US" dirty="0">
                      <a:solidFill>
                        <a:schemeClr val="tx1"/>
                      </a:solidFill>
                    </a:rPr>
                    <a:t>potentials</a:t>
                  </a:r>
                  <a:r>
                    <a:rPr lang="en-US" dirty="0" smtClean="0">
                      <a:solidFill>
                        <a:schemeClr val="tx1"/>
                      </a:solidFill>
                    </a:rPr>
                    <a:t>:</a:t>
                  </a:r>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𝑚</m:t>
                            </m:r>
                          </m:sup>
                        </m:sSubSup>
                        <m:d>
                          <m:dPr>
                            <m:ctrlPr>
                              <a:rPr lang="en-US" i="1" dirty="0">
                                <a:solidFill>
                                  <a:schemeClr val="tx1"/>
                                </a:solidFill>
                                <a:latin typeface="Cambria Math" panose="02040503050406030204" pitchFamily="18" charset="0"/>
                              </a:rPr>
                            </m:ctrlPr>
                          </m:dPr>
                          <m:e>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a:solidFill>
                                      <a:schemeClr val="tx1"/>
                                    </a:solidFill>
                                    <a:latin typeface="Cambria Math" panose="02040503050406030204" pitchFamily="18" charset="0"/>
                                  </a:rPr>
                                  <m:t>𝒎</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e>
                        </m:d>
                      </m:oMath>
                    </m:oMathPara>
                  </a14:m>
                  <a:endParaRPr lang="en-US" b="1"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𝑑</m:t>
                            </m:r>
                          </m:sup>
                        </m:sSubSup>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26522" y="2763668"/>
                  <a:ext cx="2051998" cy="1009145"/>
                </a:xfrm>
                <a:prstGeom prst="rect">
                  <a:avLst/>
                </a:prstGeom>
                <a:blipFill rotWithShape="0">
                  <a:blip r:embed="rId3"/>
                  <a:stretch>
                    <a:fillRect b="-1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320987" y="1340602"/>
                  <a:ext cx="5214551" cy="451738"/>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lvl="1" algn="ctr"/>
                  <a:r>
                    <a:rPr lang="en-US" dirty="0" smtClean="0">
                      <a:solidFill>
                        <a:schemeClr val="tx1"/>
                      </a:solidFill>
                    </a:rPr>
                    <a:t>Model higher-order potentials (e.g.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a14:m>
                  <a:r>
                    <a:rPr lang="en-US" dirty="0" smtClean="0">
                      <a:solidFill>
                        <a:schemeClr val="tx1"/>
                      </a:solidFill>
                    </a:rPr>
                    <a:t>)</a:t>
                  </a:r>
                </a:p>
              </p:txBody>
            </p:sp>
          </mc:Choice>
          <mc:Fallback xmlns="">
            <p:sp>
              <p:nvSpPr>
                <p:cNvPr id="6" name="Rectangle 5"/>
                <p:cNvSpPr>
                  <a:spLocks noRot="1" noChangeAspect="1" noMove="1" noResize="1" noEditPoints="1" noAdjustHandles="1" noChangeArrowheads="1" noChangeShapeType="1" noTextEdit="1"/>
                </p:cNvSpPr>
                <p:nvPr/>
              </p:nvSpPr>
              <p:spPr>
                <a:xfrm>
                  <a:off x="6320987" y="1340602"/>
                  <a:ext cx="5214551" cy="451738"/>
                </a:xfrm>
                <a:prstGeom prst="rect">
                  <a:avLst/>
                </a:prstGeom>
                <a:blipFill rotWithShape="0">
                  <a:blip r:embed="rId4"/>
                  <a:stretch>
                    <a:fillRect b="-12000"/>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913606" y="2818198"/>
                  <a:ext cx="2154803" cy="147611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Binary and</a:t>
                  </a:r>
                </a:p>
                <a:p>
                  <a:pPr algn="ctr"/>
                  <a:r>
                    <a:rPr lang="en-US" dirty="0" smtClean="0">
                      <a:solidFill>
                        <a:schemeClr val="tx1"/>
                      </a:solidFill>
                    </a:rPr>
                    <a:t>ternary potentials:</a:t>
                  </a: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𝑚</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dirty="0" smtClean="0">
                    <a:solidFill>
                      <a:schemeClr val="tx1"/>
                    </a:solidFill>
                  </a:endParaRPr>
                </a:p>
                <a:p>
                  <a:pPr algn="ctr"/>
                  <a:r>
                    <a:rPr lang="en-US" dirty="0" smtClean="0">
                      <a:solidFill>
                        <a:schemeClr val="tx1"/>
                      </a:solidFill>
                    </a:rPr>
                    <a:t>etc</a:t>
                  </a:r>
                  <a:r>
                    <a:rPr lang="en-US" dirty="0">
                      <a:solidFill>
                        <a:schemeClr val="tx1"/>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9913606" y="2818198"/>
                  <a:ext cx="2154803" cy="1476117"/>
                </a:xfrm>
                <a:prstGeom prst="rect">
                  <a:avLst/>
                </a:prstGeom>
                <a:blipFill rotWithShape="0">
                  <a:blip r:embed="rId5"/>
                  <a:stretch>
                    <a:fillRect t="-2066" b="-70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8593" y="1339893"/>
                  <a:ext cx="5214551" cy="391669"/>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Extract feature </a:t>
                  </a:r>
                  <a:r>
                    <a:rPr lang="en-US" dirty="0">
                      <a:solidFill>
                        <a:schemeClr val="tx1"/>
                      </a:solidFill>
                    </a:rPr>
                    <a:t>sets </a:t>
                  </a:r>
                  <a14:m>
                    <m:oMath xmlns:m="http://schemas.openxmlformats.org/officeDocument/2006/math">
                      <m:sSup>
                        <m:sSupPr>
                          <m:ctrlPr>
                            <a:rPr lang="en-US" b="1" i="1" dirty="0" smtClean="0">
                              <a:solidFill>
                                <a:schemeClr val="tx1"/>
                              </a:solidFill>
                              <a:latin typeface="Cambria Math" panose="02040503050406030204" pitchFamily="18" charset="0"/>
                            </a:rPr>
                          </m:ctrlPr>
                        </m:sSupPr>
                        <m:e>
                          <m:r>
                            <a:rPr lang="en-US" b="1" i="1" dirty="0" smtClean="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𝒎</m:t>
                          </m:r>
                        </m:sup>
                      </m:sSup>
                    </m:oMath>
                  </a14:m>
                  <a:r>
                    <a:rPr lang="en-US" dirty="0">
                      <a:solidFill>
                        <a:schemeClr val="tx1"/>
                      </a:solidFill>
                    </a:rPr>
                    <a:t> </a:t>
                  </a:r>
                  <a:r>
                    <a:rPr lang="en-US" dirty="0" smtClean="0">
                      <a:solidFill>
                        <a:schemeClr val="tx1"/>
                      </a:solidFill>
                    </a:rPr>
                    <a:t>and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oMath>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8593" y="1339893"/>
                  <a:ext cx="5214551" cy="391669"/>
                </a:xfrm>
                <a:prstGeom prst="rect">
                  <a:avLst/>
                </a:prstGeom>
                <a:blipFill rotWithShape="0">
                  <a:blip r:embed="rId6"/>
                  <a:stretch>
                    <a:fillRect t="-1515" b="-21212"/>
                  </a:stretch>
                </a:blipFill>
              </p:spPr>
              <p:txBody>
                <a:bodyPr/>
                <a:lstStyle/>
                <a:p>
                  <a:r>
                    <a:rPr lang="en-US">
                      <a:noFill/>
                    </a:rPr>
                    <a:t> </a:t>
                  </a:r>
                </a:p>
              </p:txBody>
            </p:sp>
          </mc:Fallback>
        </mc:AlternateContent>
        <p:sp>
          <p:nvSpPr>
            <p:cNvPr id="12" name="Rectangle 11"/>
            <p:cNvSpPr/>
            <p:nvPr/>
          </p:nvSpPr>
          <p:spPr>
            <a:xfrm>
              <a:off x="6320987" y="2249540"/>
              <a:ext cx="5214551" cy="363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Estimate </a:t>
              </a:r>
              <a:r>
                <a:rPr lang="en-US" dirty="0" smtClean="0">
                  <a:solidFill>
                    <a:schemeClr val="tx1"/>
                  </a:solidFill>
                </a:rPr>
                <a:t>parameters of models</a:t>
              </a:r>
              <a:endParaRPr lang="en-US"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4331939" y="821685"/>
                  <a:ext cx="352811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Input: </a:t>
                  </a:r>
                  <a:r>
                    <a:rPr lang="en-US" dirty="0" smtClean="0">
                      <a:solidFill>
                        <a:schemeClr val="tx1"/>
                      </a:solidFill>
                    </a:rPr>
                    <a:t>consecutive frames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oMath>
                  </a14:m>
                  <a:r>
                    <a:rPr lang="en-US" dirty="0">
                      <a:solidFill>
                        <a:schemeClr val="tx1"/>
                      </a:solidFill>
                    </a:rPr>
                    <a:t> and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oMath>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331939" y="821685"/>
                  <a:ext cx="3528112" cy="457200"/>
                </a:xfrm>
                <a:prstGeom prst="rect">
                  <a:avLst/>
                </a:prstGeom>
                <a:blipFill rotWithShape="0">
                  <a:blip r:embed="rId7"/>
                  <a:stretch>
                    <a:fillRect l="-1557" b="-10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480614" y="6314471"/>
                  <a:ext cx="723076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Output: </a:t>
                  </a:r>
                  <a:r>
                    <a:rPr lang="en-US" dirty="0" smtClean="0">
                      <a:solidFill>
                        <a:schemeClr val="tx1"/>
                      </a:solidFill>
                    </a:rPr>
                    <a:t>sets of tuples </a:t>
                  </a:r>
                  <a14:m>
                    <m:oMath xmlns:m="http://schemas.openxmlformats.org/officeDocument/2006/math">
                      <m:r>
                        <a:rPr lang="en-US"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b="0" i="1" dirty="0" smtClean="0">
                          <a:solidFill>
                            <a:schemeClr val="tx1"/>
                          </a:solidFill>
                          <a:latin typeface="Cambria Math" panose="02040503050406030204" pitchFamily="18" charset="0"/>
                        </a:rPr>
                        <m:t>)</m:t>
                      </m:r>
                    </m:oMath>
                  </a14:m>
                  <a:r>
                    <a:rPr lang="en-US" dirty="0" smtClean="0">
                      <a:solidFill>
                        <a:schemeClr val="tx1"/>
                      </a:solidFill>
                    </a:rPr>
                    <a:t> with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𝑝</m:t>
                          </m:r>
                        </m:e>
                        <m:sub>
                          <m:r>
                            <a:rPr lang="en-US" i="1" dirty="0" smtClean="0">
                              <a:solidFill>
                                <a:schemeClr val="tx1"/>
                              </a:solidFill>
                              <a:latin typeface="Cambria Math" panose="02040503050406030204" pitchFamily="18" charset="0"/>
                            </a:rPr>
                            <m:t>𝐶𝑅𝐹</m:t>
                          </m:r>
                        </m:sub>
                      </m:sSub>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𝑚</m:t>
                          </m:r>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2</m:t>
                              </m:r>
                            </m:sub>
                          </m:sSub>
                        </m:e>
                        <m:e>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𝟏</m:t>
                              </m:r>
                            </m:sub>
                          </m:sSub>
                          <m:r>
                            <a:rPr lang="en-US" i="1" dirty="0" smtClean="0">
                              <a:solidFill>
                                <a:schemeClr val="tx1"/>
                              </a:solidFill>
                              <a:latin typeface="Cambria Math" panose="02040503050406030204" pitchFamily="18" charset="0"/>
                            </a:rPr>
                            <m:t>,</m:t>
                          </m:r>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𝟐</m:t>
                              </m:r>
                            </m:sub>
                          </m:sSub>
                        </m:e>
                      </m:d>
                      <m:r>
                        <a:rPr lang="en-US" b="1" i="1" dirty="0" smtClean="0">
                          <a:solidFill>
                            <a:schemeClr val="tx1"/>
                          </a:solidFill>
                          <a:latin typeface="Cambria Math" panose="02040503050406030204" pitchFamily="18" charset="0"/>
                        </a:rPr>
                        <m:t>&gt;</m:t>
                      </m:r>
                      <m:r>
                        <a:rPr lang="en-US" b="0" i="1" dirty="0" smtClean="0">
                          <a:solidFill>
                            <a:schemeClr val="tx1"/>
                          </a:solidFill>
                          <a:latin typeface="Cambria Math" panose="02040503050406030204" pitchFamily="18" charset="0"/>
                        </a:rPr>
                        <m:t>𝑡h𝑟𝑒𝑠h𝑜𝑙𝑑</m:t>
                      </m:r>
                    </m:oMath>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480614" y="6314471"/>
                  <a:ext cx="7230762" cy="457200"/>
                </a:xfrm>
                <a:prstGeom prst="rect">
                  <a:avLst/>
                </a:prstGeom>
                <a:blipFill rotWithShape="0">
                  <a:blip r:embed="rId8"/>
                  <a:stretch>
                    <a:fillRect l="-337" b="-10667"/>
                  </a:stretch>
                </a:blipFill>
                <a:ln>
                  <a:noFill/>
                </a:ln>
              </p:spPr>
              <p:txBody>
                <a:bodyPr/>
                <a:lstStyle/>
                <a:p>
                  <a:r>
                    <a:rPr lang="en-US">
                      <a:noFill/>
                    </a:rPr>
                    <a:t> </a:t>
                  </a:r>
                </a:p>
              </p:txBody>
            </p:sp>
          </mc:Fallback>
        </mc:AlternateContent>
        <p:cxnSp>
          <p:nvCxnSpPr>
            <p:cNvPr id="22" name="Straight Arrow Connector 21"/>
            <p:cNvCxnSpPr>
              <a:stCxn id="14" idx="1"/>
              <a:endCxn id="11" idx="0"/>
            </p:cNvCxnSpPr>
            <p:nvPr/>
          </p:nvCxnSpPr>
          <p:spPr>
            <a:xfrm flipH="1">
              <a:off x="3245869" y="1050285"/>
              <a:ext cx="1086070" cy="28960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4" idx="3"/>
              <a:endCxn id="6" idx="0"/>
            </p:cNvCxnSpPr>
            <p:nvPr/>
          </p:nvCxnSpPr>
          <p:spPr>
            <a:xfrm>
              <a:off x="7860051" y="1050285"/>
              <a:ext cx="1068212" cy="29031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6" idx="2"/>
              <a:endCxn id="12" idx="0"/>
            </p:cNvCxnSpPr>
            <p:nvPr/>
          </p:nvCxnSpPr>
          <p:spPr>
            <a:xfrm>
              <a:off x="8928263" y="1792340"/>
              <a:ext cx="0"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2"/>
              <a:endCxn id="4" idx="0"/>
            </p:cNvCxnSpPr>
            <p:nvPr/>
          </p:nvCxnSpPr>
          <p:spPr>
            <a:xfrm flipH="1">
              <a:off x="3244839" y="1731562"/>
              <a:ext cx="1030" cy="2822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9" idx="2"/>
              <a:endCxn id="15" idx="0"/>
            </p:cNvCxnSpPr>
            <p:nvPr/>
          </p:nvCxnSpPr>
          <p:spPr>
            <a:xfrm flipH="1">
              <a:off x="6095995" y="5603265"/>
              <a:ext cx="1488910" cy="71120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211" name="Group 210"/>
            <p:cNvGrpSpPr/>
            <p:nvPr/>
          </p:nvGrpSpPr>
          <p:grpSpPr>
            <a:xfrm>
              <a:off x="5266484" y="3528757"/>
              <a:ext cx="4636838" cy="2203362"/>
              <a:chOff x="5266484" y="3528757"/>
              <a:chExt cx="4636838" cy="2203362"/>
            </a:xfrm>
          </p:grpSpPr>
          <mc:AlternateContent xmlns:mc="http://schemas.openxmlformats.org/markup-compatibility/2006" xmlns:a14="http://schemas.microsoft.com/office/drawing/2010/main">
            <mc:Choice Requires="a14">
              <p:sp>
                <p:nvSpPr>
                  <p:cNvPr id="8" name="Rectangle 7"/>
                  <p:cNvSpPr/>
                  <p:nvPr/>
                </p:nvSpPr>
                <p:spPr>
                  <a:xfrm>
                    <a:off x="5487602" y="3630341"/>
                    <a:ext cx="4194606" cy="10364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Conditional Random Field (CRF):</a:t>
                    </a:r>
                  </a:p>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𝐶𝑅𝐹</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m:t>
                              </m:r>
                            </m:num>
                            <m:den>
                              <m:r>
                                <a:rPr lang="en-US" i="1" dirty="0">
                                  <a:solidFill>
                                    <a:schemeClr val="tx1"/>
                                  </a:solidFill>
                                  <a:latin typeface="Cambria Math" panose="02040503050406030204" pitchFamily="18" charset="0"/>
                                </a:rPr>
                                <m:t>𝑍</m:t>
                              </m:r>
                            </m:den>
                          </m:f>
                          <m:r>
                            <m:rPr>
                              <m:sty m:val="p"/>
                            </m:rPr>
                            <a:rPr lang="en-US" dirty="0">
                              <a:solidFill>
                                <a:schemeClr val="tx1"/>
                              </a:solidFill>
                              <a:latin typeface="Cambria Math" panose="02040503050406030204" pitchFamily="18" charset="0"/>
                            </a:rPr>
                            <m:t>exp</m:t>
                          </m:r>
                          <m:r>
                            <a:rPr lang="en-US" i="1" dirty="0">
                              <a:solidFill>
                                <a:schemeClr val="tx1"/>
                              </a:solidFill>
                              <a:latin typeface="Cambria Math" panose="02040503050406030204" pitchFamily="18" charset="0"/>
                            </a:rPr>
                            <m:t>⁡(</m:t>
                          </m:r>
                          <m:nary>
                            <m:naryPr>
                              <m:chr m:val="∑"/>
                              <m:supHide m:val="on"/>
                              <m:ctrlPr>
                                <a:rPr lang="en-US" i="1" dirty="0">
                                  <a:solidFill>
                                    <a:schemeClr val="tx1"/>
                                  </a:solidFill>
                                  <a:latin typeface="Cambria Math" panose="02040503050406030204" pitchFamily="18" charset="0"/>
                                </a:rPr>
                              </m:ctrlPr>
                            </m:naryPr>
                            <m:sub>
                              <m:r>
                                <m:rPr>
                                  <m:brk m:alnAt="7"/>
                                </m:rPr>
                                <a:rPr lang="en-US" i="1" dirty="0">
                                  <a:solidFill>
                                    <a:schemeClr val="tx1"/>
                                  </a:solidFill>
                                  <a:latin typeface="Cambria Math" panose="02040503050406030204" pitchFamily="18" charset="0"/>
                                </a:rPr>
                                <m:t>𝐴</m:t>
                              </m:r>
                            </m:sub>
                            <m:sup/>
                            <m:e>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r>
                                    <a:rPr lang="en-US" i="1" dirty="0">
                                      <a:solidFill>
                                        <a:schemeClr val="tx1"/>
                                      </a:solidFill>
                                      <a:latin typeface="Cambria Math" panose="02040503050406030204" pitchFamily="18" charset="0"/>
                                    </a:rPr>
                                    <m:t>𝐴</m:t>
                                  </m:r>
                                </m:sup>
                              </m:sSup>
                            </m:e>
                          </m:nary>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487602" y="3630341"/>
                    <a:ext cx="4194606" cy="1036470"/>
                  </a:xfrm>
                  <a:prstGeom prst="rect">
                    <a:avLst/>
                  </a:prstGeom>
                  <a:blipFill rotWithShape="0">
                    <a:blip r:embed="rId9"/>
                    <a:stretch>
                      <a:fillRect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87602" y="5013241"/>
                    <a:ext cx="4194606" cy="590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Learn </a:t>
                    </a:r>
                    <a:r>
                      <a:rPr lang="en-US" dirty="0">
                        <a:solidFill>
                          <a:schemeClr val="tx1"/>
                        </a:solidFill>
                      </a:rPr>
                      <a:t>weights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oMath>
                    </a14:m>
                    <a:r>
                      <a:rPr lang="en-US" dirty="0">
                        <a:solidFill>
                          <a:schemeClr val="tx1"/>
                        </a:solidFill>
                      </a:rPr>
                      <a:t> of potentials using maximum likelihood</a:t>
                    </a:r>
                  </a:p>
                </p:txBody>
              </p:sp>
            </mc:Choice>
            <mc:Fallback xmlns="">
              <p:sp>
                <p:nvSpPr>
                  <p:cNvPr id="9" name="Rectangle 8"/>
                  <p:cNvSpPr>
                    <a:spLocks noRot="1" noChangeAspect="1" noMove="1" noResize="1" noEditPoints="1" noAdjustHandles="1" noChangeArrowheads="1" noChangeShapeType="1" noTextEdit="1"/>
                  </p:cNvSpPr>
                  <p:nvPr/>
                </p:nvSpPr>
                <p:spPr>
                  <a:xfrm>
                    <a:off x="5487602" y="5013241"/>
                    <a:ext cx="4194606" cy="590024"/>
                  </a:xfrm>
                  <a:prstGeom prst="rect">
                    <a:avLst/>
                  </a:prstGeom>
                  <a:blipFill rotWithShape="0">
                    <a:blip r:embed="rId10"/>
                    <a:stretch>
                      <a:fillRect t="-7071" b="-19192"/>
                    </a:stretch>
                  </a:blipFill>
                </p:spPr>
                <p:txBody>
                  <a:bodyPr/>
                  <a:lstStyle/>
                  <a:p>
                    <a:r>
                      <a:rPr lang="en-US">
                        <a:noFill/>
                      </a:rPr>
                      <a:t> </a:t>
                    </a:r>
                  </a:p>
                </p:txBody>
              </p:sp>
            </mc:Fallback>
          </mc:AlternateContent>
          <p:cxnSp>
            <p:nvCxnSpPr>
              <p:cNvPr id="40" name="Straight Arrow Connector 39"/>
              <p:cNvCxnSpPr>
                <a:stCxn id="8" idx="2"/>
                <a:endCxn id="9" idx="0"/>
              </p:cNvCxnSpPr>
              <p:nvPr/>
            </p:nvCxnSpPr>
            <p:spPr>
              <a:xfrm>
                <a:off x="7584905" y="4666811"/>
                <a:ext cx="0" cy="34643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3" name="Rectangle 102"/>
              <p:cNvSpPr/>
              <p:nvPr/>
            </p:nvSpPr>
            <p:spPr>
              <a:xfrm>
                <a:off x="5266484" y="3528757"/>
                <a:ext cx="4636838" cy="220336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Arrow Connector 110"/>
            <p:cNvCxnSpPr>
              <a:stCxn id="104" idx="3"/>
              <a:endCxn id="103" idx="1"/>
            </p:cNvCxnSpPr>
            <p:nvPr/>
          </p:nvCxnSpPr>
          <p:spPr>
            <a:xfrm>
              <a:off x="4853679" y="4623959"/>
              <a:ext cx="412805" cy="6479"/>
            </a:xfrm>
            <a:prstGeom prst="straightConnector1">
              <a:avLst/>
            </a:prstGeom>
            <a:ln w="38100">
              <a:solidFill>
                <a:schemeClr val="accent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 idx="1"/>
              <a:endCxn id="12" idx="3"/>
            </p:cNvCxnSpPr>
            <p:nvPr/>
          </p:nvCxnSpPr>
          <p:spPr>
            <a:xfrm rot="10800000" flipH="1" flipV="1">
              <a:off x="638592" y="2310992"/>
              <a:ext cx="10896945" cy="120391"/>
            </a:xfrm>
            <a:prstGeom prst="bentConnector5">
              <a:avLst>
                <a:gd name="adj1" fmla="val -2098"/>
                <a:gd name="adj2" fmla="val 440925"/>
                <a:gd name="adj3" fmla="val 102098"/>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03" idx="0"/>
            </p:cNvCxnSpPr>
            <p:nvPr/>
          </p:nvCxnSpPr>
          <p:spPr>
            <a:xfrm>
              <a:off x="6095995" y="2847607"/>
              <a:ext cx="1488908" cy="681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4" idx="2"/>
              <a:endCxn id="15" idx="0"/>
            </p:cNvCxnSpPr>
            <p:nvPr/>
          </p:nvCxnSpPr>
          <p:spPr>
            <a:xfrm>
              <a:off x="2746136" y="5168316"/>
              <a:ext cx="3349859" cy="1146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38592" y="4079602"/>
              <a:ext cx="4215087" cy="108871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Alternative:</a:t>
              </a:r>
            </a:p>
            <a:p>
              <a:pPr algn="ctr"/>
              <a:r>
                <a:rPr lang="en-US" dirty="0" smtClean="0">
                  <a:solidFill>
                    <a:schemeClr val="tx1"/>
                  </a:solidFill>
                </a:rPr>
                <a:t>Bayes’ theorem</a:t>
              </a:r>
            </a:p>
          </p:txBody>
        </p:sp>
        <p:cxnSp>
          <p:nvCxnSpPr>
            <p:cNvPr id="148" name="Straight Arrow Connector 147"/>
            <p:cNvCxnSpPr>
              <a:endCxn id="104" idx="0"/>
            </p:cNvCxnSpPr>
            <p:nvPr/>
          </p:nvCxnSpPr>
          <p:spPr>
            <a:xfrm flipH="1">
              <a:off x="2746136" y="2826727"/>
              <a:ext cx="3275705" cy="12528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5995" y="1222654"/>
            <a:ext cx="5686274" cy="154101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74104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Higher-order potentials modeling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For binary potentials: transition is a Gaussian</a:t>
                </a:r>
              </a:p>
              <a:p>
                <a:pPr lvl="1"/>
                <a:r>
                  <a:rPr lang="en-US" sz="2800" dirty="0" smtClean="0"/>
                  <a:t>E.g. </a:t>
                </a:r>
                <a14:m>
                  <m:oMath xmlns:m="http://schemas.openxmlformats.org/officeDocument/2006/math">
                    <m:r>
                      <a:rPr lang="en-US" sz="2800" i="1" dirty="0">
                        <a:latin typeface="Cambria Math" panose="02040503050406030204" pitchFamily="18" charset="0"/>
                      </a:rPr>
                      <m:t>𝑝</m:t>
                    </m:r>
                    <m:d>
                      <m:dPr>
                        <m:ctrlPr>
                          <a:rPr lang="en-US" sz="2800" i="1" dirty="0">
                            <a:latin typeface="Cambria Math" panose="02040503050406030204" pitchFamily="18" charset="0"/>
                          </a:rPr>
                        </m:ctrlPr>
                      </m:dPr>
                      <m:e>
                        <m:sSub>
                          <m:sSubPr>
                            <m:ctrlPr>
                              <a:rPr lang="en-US" sz="2800" i="1" dirty="0">
                                <a:latin typeface="Cambria Math" panose="02040503050406030204" pitchFamily="18" charset="0"/>
                              </a:rPr>
                            </m:ctrlPr>
                          </m:sSubPr>
                          <m:e>
                            <m:r>
                              <a:rPr lang="en-US" sz="2800" i="1" dirty="0">
                                <a:latin typeface="Cambria Math" panose="02040503050406030204" pitchFamily="18" charset="0"/>
                              </a:rPr>
                              <m:t>𝑑</m:t>
                            </m:r>
                          </m:e>
                          <m:sub>
                            <m:r>
                              <a:rPr lang="en-US" sz="2800" i="1" dirty="0">
                                <a:latin typeface="Cambria Math" panose="02040503050406030204" pitchFamily="18" charset="0"/>
                              </a:rPr>
                              <m:t>2</m:t>
                            </m:r>
                          </m:sub>
                        </m:sSub>
                      </m:e>
                      <m:e>
                        <m:sSub>
                          <m:sSubPr>
                            <m:ctrlPr>
                              <a:rPr lang="en-US" sz="2800" i="1" dirty="0">
                                <a:latin typeface="Cambria Math" panose="02040503050406030204" pitchFamily="18" charset="0"/>
                              </a:rPr>
                            </m:ctrlPr>
                          </m:sSubPr>
                          <m:e>
                            <m:r>
                              <a:rPr lang="en-US" sz="2800" i="1" dirty="0">
                                <a:latin typeface="Cambria Math" panose="02040503050406030204" pitchFamily="18" charset="0"/>
                              </a:rPr>
                              <m:t>𝑑</m:t>
                            </m:r>
                          </m:e>
                          <m:sub>
                            <m:r>
                              <a:rPr lang="en-US" sz="2800" i="1" dirty="0">
                                <a:latin typeface="Cambria Math" panose="02040503050406030204" pitchFamily="18" charset="0"/>
                              </a:rPr>
                              <m:t>1</m:t>
                            </m:r>
                          </m:sub>
                        </m:sSub>
                      </m:e>
                    </m:d>
                    <m:r>
                      <a:rPr lang="en-US" sz="2800" b="0" i="0" dirty="0" smtClean="0">
                        <a:latin typeface="Cambria Math" panose="02040503050406030204" pitchFamily="18" charset="0"/>
                      </a:rPr>
                      <m:t>=</m:t>
                    </m:r>
                    <m:r>
                      <a:rPr lang="en-US" sz="2800" i="1" dirty="0">
                        <a:latin typeface="Cambria Math" panose="02040503050406030204" pitchFamily="18" charset="0"/>
                      </a:rPr>
                      <m:t>𝑁</m:t>
                    </m:r>
                    <m:d>
                      <m:dPr>
                        <m:endChr m:val="|"/>
                        <m:ctrlPr>
                          <a:rPr lang="en-US" sz="2800" i="1" dirty="0">
                            <a:latin typeface="Cambria Math" panose="02040503050406030204" pitchFamily="18" charset="0"/>
                          </a:rPr>
                        </m:ctrlPr>
                      </m:dPr>
                      <m:e>
                        <m:d>
                          <m:dPr>
                            <m:begChr m:val="|"/>
                            <m:endChr m:val="|"/>
                            <m:ctrlPr>
                              <a:rPr lang="en-US" sz="2800" i="1" dirty="0">
                                <a:latin typeface="Cambria Math" panose="02040503050406030204" pitchFamily="18" charset="0"/>
                              </a:rPr>
                            </m:ctrlPr>
                          </m:dPr>
                          <m:e>
                            <m:sSub>
                              <m:sSubPr>
                                <m:ctrlPr>
                                  <a:rPr lang="en-US" sz="2800" i="1" dirty="0">
                                    <a:latin typeface="Cambria Math" panose="02040503050406030204" pitchFamily="18" charset="0"/>
                                  </a:rPr>
                                </m:ctrlPr>
                              </m:sSubPr>
                              <m:e>
                                <m:r>
                                  <a:rPr lang="en-US" sz="2800" i="1" dirty="0">
                                    <a:latin typeface="Cambria Math" panose="02040503050406030204" pitchFamily="18" charset="0"/>
                                  </a:rPr>
                                  <m:t>𝑑</m:t>
                                </m:r>
                              </m:e>
                              <m:sub>
                                <m:r>
                                  <a:rPr lang="en-US" sz="2800" i="1" dirty="0">
                                    <a:latin typeface="Cambria Math" panose="02040503050406030204" pitchFamily="18" charset="0"/>
                                  </a:rPr>
                                  <m:t>2</m:t>
                                </m:r>
                              </m:sub>
                            </m:sSub>
                            <m:r>
                              <a:rPr lang="en-US" sz="2800" i="1" dirty="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𝑑</m:t>
                                </m:r>
                              </m:e>
                              <m:sub>
                                <m:r>
                                  <a:rPr lang="en-US" sz="2800" i="1" dirty="0">
                                    <a:latin typeface="Cambria Math" panose="02040503050406030204" pitchFamily="18" charset="0"/>
                                  </a:rPr>
                                  <m:t>1</m:t>
                                </m:r>
                              </m:sub>
                            </m:sSub>
                          </m:e>
                        </m:d>
                        <m:r>
                          <a:rPr lang="en-US" sz="2800" i="1" dirty="0">
                            <a:latin typeface="Cambria Math" panose="02040503050406030204" pitchFamily="18" charset="0"/>
                          </a:rPr>
                          <m:t> </m:t>
                        </m:r>
                      </m:e>
                    </m:d>
                    <m:r>
                      <a:rPr lang="en-US" sz="2800" i="1" dirty="0">
                        <a:latin typeface="Cambria Math" panose="02040503050406030204" pitchFamily="18" charset="0"/>
                      </a:rPr>
                      <m:t> </m:t>
                    </m:r>
                    <m:r>
                      <a:rPr lang="el-GR" sz="2800" i="1" dirty="0">
                        <a:latin typeface="Cambria Math" panose="02040503050406030204" pitchFamily="18" charset="0"/>
                      </a:rPr>
                      <m:t>µ</m:t>
                    </m:r>
                    <m:r>
                      <a:rPr lang="en-US" sz="2800" i="1" dirty="0">
                        <a:latin typeface="Cambria Math" panose="02040503050406030204" pitchFamily="18" charset="0"/>
                      </a:rPr>
                      <m:t>, </m:t>
                    </m:r>
                    <m:r>
                      <a:rPr lang="en-US" sz="2800" i="1" dirty="0">
                        <a:latin typeface="Cambria Math" panose="02040503050406030204" pitchFamily="18" charset="0"/>
                      </a:rPr>
                      <m:t>𝜎</m:t>
                    </m:r>
                    <m:r>
                      <a:rPr lang="en-US" sz="2800" i="1" dirty="0">
                        <a:latin typeface="Cambria Math" panose="02040503050406030204" pitchFamily="18" charset="0"/>
                      </a:rPr>
                      <m:t>)</m:t>
                    </m:r>
                  </m:oMath>
                </a14:m>
                <a:endParaRPr lang="en-US" sz="2800" dirty="0"/>
              </a:p>
              <a:p>
                <a:r>
                  <a:rPr lang="en-US" dirty="0" smtClean="0"/>
                  <a:t>For ternary potentials: change in transition</a:t>
                </a:r>
              </a:p>
              <a:p>
                <a:pPr lvl="1"/>
                <a:r>
                  <a:rPr lang="en-US" sz="2800" dirty="0" smtClean="0"/>
                  <a:t>E.g. </a:t>
                </a:r>
                <a14:m>
                  <m:oMath xmlns:m="http://schemas.openxmlformats.org/officeDocument/2006/math">
                    <m:r>
                      <a:rPr lang="en-US" sz="2800" i="1" dirty="0">
                        <a:latin typeface="Cambria Math" panose="02040503050406030204" pitchFamily="18" charset="0"/>
                      </a:rPr>
                      <m:t>𝑝</m:t>
                    </m:r>
                    <m:d>
                      <m:dPr>
                        <m:ctrlPr>
                          <a:rPr lang="en-US" sz="2800" i="1" dirty="0">
                            <a:latin typeface="Cambria Math" panose="02040503050406030204" pitchFamily="18" charset="0"/>
                          </a:rPr>
                        </m:ctrlPr>
                      </m:dPr>
                      <m:e>
                        <m:sSub>
                          <m:sSubPr>
                            <m:ctrlPr>
                              <a:rPr lang="en-US" sz="2800" i="1" dirty="0">
                                <a:latin typeface="Cambria Math" panose="02040503050406030204" pitchFamily="18" charset="0"/>
                              </a:rPr>
                            </m:ctrlPr>
                          </m:sSubPr>
                          <m:e>
                            <m:r>
                              <a:rPr lang="en-US" sz="2800" i="1" dirty="0">
                                <a:latin typeface="Cambria Math" panose="02040503050406030204" pitchFamily="18" charset="0"/>
                              </a:rPr>
                              <m:t>𝑑</m:t>
                            </m:r>
                          </m:e>
                          <m:sub>
                            <m:r>
                              <a:rPr lang="en-US" sz="2800" i="1" dirty="0">
                                <a:latin typeface="Cambria Math" panose="02040503050406030204" pitchFamily="18" charset="0"/>
                              </a:rPr>
                              <m:t>2</m:t>
                            </m:r>
                          </m:sub>
                        </m:sSub>
                      </m:e>
                      <m:e>
                        <m:sSub>
                          <m:sSubPr>
                            <m:ctrlPr>
                              <a:rPr lang="en-US" sz="2800" i="1" dirty="0">
                                <a:latin typeface="Cambria Math" panose="02040503050406030204" pitchFamily="18" charset="0"/>
                              </a:rPr>
                            </m:ctrlPr>
                          </m:sSubPr>
                          <m:e>
                            <m:r>
                              <a:rPr lang="en-US" sz="2800" i="1" dirty="0">
                                <a:latin typeface="Cambria Math" panose="02040503050406030204" pitchFamily="18" charset="0"/>
                              </a:rPr>
                              <m:t>𝑚</m:t>
                            </m:r>
                            <m:r>
                              <a:rPr lang="en-US" sz="2800" i="1" dirty="0">
                                <a:latin typeface="Cambria Math" panose="02040503050406030204" pitchFamily="18" charset="0"/>
                              </a:rPr>
                              <m:t>, </m:t>
                            </m:r>
                            <m:r>
                              <a:rPr lang="en-US" sz="2800" i="1" dirty="0">
                                <a:latin typeface="Cambria Math" panose="02040503050406030204" pitchFamily="18" charset="0"/>
                              </a:rPr>
                              <m:t>𝑑</m:t>
                            </m:r>
                          </m:e>
                          <m:sub>
                            <m:r>
                              <a:rPr lang="en-US" sz="2800" i="1" dirty="0">
                                <a:latin typeface="Cambria Math" panose="02040503050406030204" pitchFamily="18" charset="0"/>
                              </a:rPr>
                              <m:t>1</m:t>
                            </m:r>
                          </m:sub>
                        </m:sSub>
                      </m:e>
                    </m:d>
                    <m:r>
                      <a:rPr lang="en-US" sz="2800" b="0" i="1" dirty="0" smtClean="0">
                        <a:latin typeface="Cambria Math" panose="02040503050406030204" pitchFamily="18" charset="0"/>
                      </a:rPr>
                      <m:t>= </m:t>
                    </m:r>
                    <m:r>
                      <a:rPr lang="en-US" sz="2800" i="1" dirty="0">
                        <a:latin typeface="Cambria Math" panose="02040503050406030204" pitchFamily="18" charset="0"/>
                      </a:rPr>
                      <m:t>𝑁</m:t>
                    </m:r>
                    <m:d>
                      <m:dPr>
                        <m:endChr m:val="|"/>
                        <m:ctrlPr>
                          <a:rPr lang="en-US" sz="2800" i="1" dirty="0">
                            <a:latin typeface="Cambria Math" panose="02040503050406030204" pitchFamily="18" charset="0"/>
                          </a:rPr>
                        </m:ctrlPr>
                      </m:dPr>
                      <m:e>
                        <m:d>
                          <m:dPr>
                            <m:begChr m:val="|"/>
                            <m:endChr m:val="|"/>
                            <m:ctrlPr>
                              <a:rPr lang="en-US" sz="2800" i="1" dirty="0">
                                <a:latin typeface="Cambria Math" panose="02040503050406030204" pitchFamily="18" charset="0"/>
                              </a:rPr>
                            </m:ctrlPr>
                          </m:dPr>
                          <m:e>
                            <m:r>
                              <a:rPr lang="en-US" sz="2800" i="1" dirty="0">
                                <a:latin typeface="Cambria Math" panose="02040503050406030204" pitchFamily="18" charset="0"/>
                              </a:rPr>
                              <m:t>𝑚</m:t>
                            </m:r>
                            <m:r>
                              <a:rPr lang="en-US" sz="2800" i="1" dirty="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𝑑</m:t>
                                </m:r>
                              </m:e>
                              <m:sub>
                                <m:r>
                                  <a:rPr lang="en-US" sz="2800" i="1" dirty="0">
                                    <a:latin typeface="Cambria Math" panose="02040503050406030204" pitchFamily="18" charset="0"/>
                                  </a:rPr>
                                  <m:t>1</m:t>
                                </m:r>
                              </m:sub>
                            </m:sSub>
                          </m:e>
                        </m:d>
                        <m:r>
                          <a:rPr lang="en-US" sz="2800" i="1" dirty="0">
                            <a:latin typeface="Cambria Math" panose="02040503050406030204" pitchFamily="18" charset="0"/>
                          </a:rPr>
                          <m:t>−</m:t>
                        </m:r>
                        <m:d>
                          <m:dPr>
                            <m:begChr m:val="|"/>
                            <m:endChr m:val="|"/>
                            <m:ctrlPr>
                              <a:rPr lang="en-US" sz="2800" i="1" dirty="0">
                                <a:latin typeface="Cambria Math" panose="02040503050406030204" pitchFamily="18" charset="0"/>
                              </a:rPr>
                            </m:ctrlPr>
                          </m:dPr>
                          <m:e>
                            <m:r>
                              <a:rPr lang="en-US" sz="2800" i="1" dirty="0">
                                <a:latin typeface="Cambria Math" panose="02040503050406030204" pitchFamily="18" charset="0"/>
                              </a:rPr>
                              <m:t>𝑚</m:t>
                            </m:r>
                            <m:r>
                              <a:rPr lang="en-US" sz="2800" i="1" dirty="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𝑑</m:t>
                                </m:r>
                              </m:e>
                              <m:sub>
                                <m:r>
                                  <a:rPr lang="en-US" sz="2800" i="1" dirty="0">
                                    <a:latin typeface="Cambria Math" panose="02040503050406030204" pitchFamily="18" charset="0"/>
                                  </a:rPr>
                                  <m:t>2</m:t>
                                </m:r>
                              </m:sub>
                            </m:sSub>
                          </m:e>
                        </m:d>
                      </m:e>
                    </m:d>
                    <m:r>
                      <a:rPr lang="en-US" sz="2800" i="1" dirty="0">
                        <a:latin typeface="Cambria Math" panose="02040503050406030204" pitchFamily="18" charset="0"/>
                      </a:rPr>
                      <m:t> </m:t>
                    </m:r>
                    <m:r>
                      <a:rPr lang="el-GR" sz="2800" i="1" dirty="0">
                        <a:latin typeface="Cambria Math" panose="02040503050406030204" pitchFamily="18" charset="0"/>
                      </a:rPr>
                      <m:t>µ</m:t>
                    </m:r>
                    <m:r>
                      <a:rPr lang="en-US" sz="2800" i="1" dirty="0">
                        <a:latin typeface="Cambria Math" panose="02040503050406030204" pitchFamily="18" charset="0"/>
                      </a:rPr>
                      <m:t>, </m:t>
                    </m:r>
                    <m:r>
                      <a:rPr lang="en-US" sz="2800" i="1" dirty="0">
                        <a:latin typeface="Cambria Math" panose="02040503050406030204" pitchFamily="18" charset="0"/>
                      </a:rPr>
                      <m:t>𝜎</m:t>
                    </m:r>
                    <m:r>
                      <a:rPr lang="en-US" sz="2800" i="1" dirty="0">
                        <a:latin typeface="Cambria Math" panose="02040503050406030204" pitchFamily="18" charset="0"/>
                      </a:rPr>
                      <m:t>)</m:t>
                    </m:r>
                  </m:oMath>
                </a14:m>
                <a:endParaRPr lang="en-US" sz="2800" dirty="0" smtClean="0"/>
              </a:p>
              <a:p>
                <a:pPr lvl="1"/>
                <a:endParaRPr lang="en-US" sz="2800" dirty="0" smtClean="0"/>
              </a:p>
              <a:p>
                <a:r>
                  <a:rPr lang="en-US" sz="3200" dirty="0" smtClean="0"/>
                  <a:t>Parameters </a:t>
                </a:r>
                <a14:m>
                  <m:oMath xmlns:m="http://schemas.openxmlformats.org/officeDocument/2006/math">
                    <m:r>
                      <a:rPr lang="el-GR" sz="3200" i="1" dirty="0">
                        <a:latin typeface="Cambria Math" panose="02040503050406030204" pitchFamily="18" charset="0"/>
                      </a:rPr>
                      <m:t>µ</m:t>
                    </m:r>
                  </m:oMath>
                </a14:m>
                <a:r>
                  <a:rPr lang="en-US" sz="3200" dirty="0" smtClean="0"/>
                  <a:t> and </a:t>
                </a:r>
                <a14:m>
                  <m:oMath xmlns:m="http://schemas.openxmlformats.org/officeDocument/2006/math">
                    <m:r>
                      <a:rPr lang="en-US" sz="3200" i="1" dirty="0">
                        <a:latin typeface="Cambria Math" panose="02040503050406030204" pitchFamily="18" charset="0"/>
                      </a:rPr>
                      <m:t>𝜎</m:t>
                    </m:r>
                  </m:oMath>
                </a14:m>
                <a:r>
                  <a:rPr lang="en-US" sz="3200" dirty="0" smtClean="0"/>
                  <a:t> estimated from training set.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2241"/>
                </a:stretch>
              </a:blipFill>
            </p:spPr>
            <p:txBody>
              <a:bodyPr/>
              <a:lstStyle/>
              <a:p>
                <a:r>
                  <a:rPr lang="en-US">
                    <a:noFill/>
                  </a:rPr>
                  <a:t> </a:t>
                </a:r>
              </a:p>
            </p:txBody>
          </p:sp>
        </mc:Fallback>
      </mc:AlternateContent>
    </p:spTree>
    <p:extLst>
      <p:ext uri="{BB962C8B-B14F-4D97-AF65-F5344CB8AC3E}">
        <p14:creationId xmlns:p14="http://schemas.microsoft.com/office/powerpoint/2010/main" val="2156193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102909"/>
            <a:ext cx="10515600" cy="1325563"/>
          </a:xfrm>
        </p:spPr>
        <p:txBody>
          <a:bodyPr/>
          <a:lstStyle/>
          <a:p>
            <a:r>
              <a:rPr lang="en-US" dirty="0"/>
              <a:t>Detection of mitosis: </a:t>
            </a:r>
            <a:r>
              <a:rPr lang="en-US" dirty="0" smtClean="0"/>
              <a:t>the workflow</a:t>
            </a:r>
            <a:endParaRPr lang="en-US" dirty="0"/>
          </a:p>
        </p:txBody>
      </p:sp>
      <p:grpSp>
        <p:nvGrpSpPr>
          <p:cNvPr id="212" name="Group 211"/>
          <p:cNvGrpSpPr/>
          <p:nvPr/>
        </p:nvGrpSpPr>
        <p:grpSpPr>
          <a:xfrm>
            <a:off x="126522" y="821685"/>
            <a:ext cx="11941887" cy="5949986"/>
            <a:chOff x="126522" y="821685"/>
            <a:chExt cx="11941887" cy="5949986"/>
          </a:xfrm>
        </p:grpSpPr>
        <p:sp>
          <p:nvSpPr>
            <p:cNvPr id="4" name="Rectangle 3"/>
            <p:cNvSpPr/>
            <p:nvPr/>
          </p:nvSpPr>
          <p:spPr>
            <a:xfrm>
              <a:off x="638593" y="2013813"/>
              <a:ext cx="5212492" cy="594360"/>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Train </a:t>
              </a:r>
              <a:r>
                <a:rPr lang="en-US" dirty="0">
                  <a:solidFill>
                    <a:schemeClr val="tx1"/>
                  </a:solidFill>
                </a:rPr>
                <a:t>two random </a:t>
              </a:r>
              <a:r>
                <a:rPr lang="en-US" dirty="0" smtClean="0">
                  <a:solidFill>
                    <a:schemeClr val="tx1"/>
                  </a:solidFill>
                </a:rPr>
                <a:t>forests:</a:t>
              </a:r>
            </a:p>
            <a:p>
              <a:pPr algn="ctr"/>
              <a:r>
                <a:rPr lang="en-US" dirty="0" smtClean="0">
                  <a:solidFill>
                    <a:schemeClr val="tx1"/>
                  </a:solidFill>
                </a:rPr>
                <a:t>one for mother, one for daughter</a:t>
              </a:r>
              <a:endParaRPr lang="en-US"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126522" y="2763668"/>
                  <a:ext cx="2051998" cy="100914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Unary </a:t>
                  </a:r>
                  <a:r>
                    <a:rPr lang="en-US" dirty="0">
                      <a:solidFill>
                        <a:schemeClr val="tx1"/>
                      </a:solidFill>
                    </a:rPr>
                    <a:t>potentials</a:t>
                  </a:r>
                  <a:r>
                    <a:rPr lang="en-US" dirty="0" smtClean="0">
                      <a:solidFill>
                        <a:schemeClr val="tx1"/>
                      </a:solidFill>
                    </a:rPr>
                    <a:t>:</a:t>
                  </a:r>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𝑚</m:t>
                            </m:r>
                          </m:sup>
                        </m:sSubSup>
                        <m:d>
                          <m:dPr>
                            <m:ctrlPr>
                              <a:rPr lang="en-US" i="1" dirty="0">
                                <a:solidFill>
                                  <a:schemeClr val="tx1"/>
                                </a:solidFill>
                                <a:latin typeface="Cambria Math" panose="02040503050406030204" pitchFamily="18" charset="0"/>
                              </a:rPr>
                            </m:ctrlPr>
                          </m:dPr>
                          <m:e>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a:solidFill>
                                      <a:schemeClr val="tx1"/>
                                    </a:solidFill>
                                    <a:latin typeface="Cambria Math" panose="02040503050406030204" pitchFamily="18" charset="0"/>
                                  </a:rPr>
                                  <m:t>𝒎</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e>
                        </m:d>
                      </m:oMath>
                    </m:oMathPara>
                  </a14:m>
                  <a:endParaRPr lang="en-US" b="1"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𝑑</m:t>
                            </m:r>
                          </m:sup>
                        </m:sSubSup>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26522" y="2763668"/>
                  <a:ext cx="2051998" cy="1009145"/>
                </a:xfrm>
                <a:prstGeom prst="rect">
                  <a:avLst/>
                </a:prstGeom>
                <a:blipFill rotWithShape="0">
                  <a:blip r:embed="rId3"/>
                  <a:stretch>
                    <a:fillRect b="-1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320987" y="1340602"/>
                  <a:ext cx="5214551" cy="451738"/>
                </a:xfrm>
                <a:prstGeom prst="rect">
                  <a:avLst/>
                </a:prstGeom>
                <a:solidFill>
                  <a:schemeClr val="bg2">
                    <a:lumMod val="75000"/>
                  </a:schemeClr>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lvl="1" algn="ctr"/>
                  <a:r>
                    <a:rPr lang="en-US" dirty="0" smtClean="0">
                      <a:solidFill>
                        <a:schemeClr val="tx1"/>
                      </a:solidFill>
                    </a:rPr>
                    <a:t>Model higher-order potentials (e.g.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a14:m>
                  <a:r>
                    <a:rPr lang="en-US" dirty="0" smtClean="0">
                      <a:solidFill>
                        <a:schemeClr val="tx1"/>
                      </a:solidFill>
                    </a:rPr>
                    <a:t>)</a:t>
                  </a:r>
                </a:p>
              </p:txBody>
            </p:sp>
          </mc:Choice>
          <mc:Fallback xmlns="">
            <p:sp>
              <p:nvSpPr>
                <p:cNvPr id="6" name="Rectangle 5"/>
                <p:cNvSpPr>
                  <a:spLocks noRot="1" noChangeAspect="1" noMove="1" noResize="1" noEditPoints="1" noAdjustHandles="1" noChangeArrowheads="1" noChangeShapeType="1" noTextEdit="1"/>
                </p:cNvSpPr>
                <p:nvPr/>
              </p:nvSpPr>
              <p:spPr>
                <a:xfrm>
                  <a:off x="6320987" y="1340602"/>
                  <a:ext cx="5214551" cy="451738"/>
                </a:xfrm>
                <a:prstGeom prst="rect">
                  <a:avLst/>
                </a:prstGeom>
                <a:blipFill rotWithShape="0">
                  <a:blip r:embed="rId4"/>
                  <a:stretch>
                    <a:fillRect b="-12000"/>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913606" y="2818198"/>
                  <a:ext cx="2154803" cy="147611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Binary and</a:t>
                  </a:r>
                </a:p>
                <a:p>
                  <a:pPr algn="ctr"/>
                  <a:r>
                    <a:rPr lang="en-US" dirty="0" smtClean="0">
                      <a:solidFill>
                        <a:schemeClr val="tx1"/>
                      </a:solidFill>
                    </a:rPr>
                    <a:t>ternary potentials:</a:t>
                  </a: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𝑚</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dirty="0" smtClean="0">
                    <a:solidFill>
                      <a:schemeClr val="tx1"/>
                    </a:solidFill>
                  </a:endParaRPr>
                </a:p>
                <a:p>
                  <a:pPr algn="ctr"/>
                  <a:r>
                    <a:rPr lang="en-US" dirty="0" smtClean="0">
                      <a:solidFill>
                        <a:schemeClr val="tx1"/>
                      </a:solidFill>
                    </a:rPr>
                    <a:t>etc</a:t>
                  </a:r>
                  <a:r>
                    <a:rPr lang="en-US" dirty="0">
                      <a:solidFill>
                        <a:schemeClr val="tx1"/>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9913606" y="2818198"/>
                  <a:ext cx="2154803" cy="1476117"/>
                </a:xfrm>
                <a:prstGeom prst="rect">
                  <a:avLst/>
                </a:prstGeom>
                <a:blipFill rotWithShape="0">
                  <a:blip r:embed="rId5"/>
                  <a:stretch>
                    <a:fillRect t="-2066" b="-70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8593" y="1339893"/>
                  <a:ext cx="5214551" cy="391669"/>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Extract feature </a:t>
                  </a:r>
                  <a:r>
                    <a:rPr lang="en-US" dirty="0">
                      <a:solidFill>
                        <a:schemeClr val="tx1"/>
                      </a:solidFill>
                    </a:rPr>
                    <a:t>sets </a:t>
                  </a:r>
                  <a14:m>
                    <m:oMath xmlns:m="http://schemas.openxmlformats.org/officeDocument/2006/math">
                      <m:sSup>
                        <m:sSupPr>
                          <m:ctrlPr>
                            <a:rPr lang="en-US" b="1" i="1" dirty="0" smtClean="0">
                              <a:solidFill>
                                <a:schemeClr val="tx1"/>
                              </a:solidFill>
                              <a:latin typeface="Cambria Math" panose="02040503050406030204" pitchFamily="18" charset="0"/>
                            </a:rPr>
                          </m:ctrlPr>
                        </m:sSupPr>
                        <m:e>
                          <m:r>
                            <a:rPr lang="en-US" b="1" i="1" dirty="0" smtClean="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𝒎</m:t>
                          </m:r>
                        </m:sup>
                      </m:sSup>
                    </m:oMath>
                  </a14:m>
                  <a:r>
                    <a:rPr lang="en-US" dirty="0">
                      <a:solidFill>
                        <a:schemeClr val="tx1"/>
                      </a:solidFill>
                    </a:rPr>
                    <a:t> </a:t>
                  </a:r>
                  <a:r>
                    <a:rPr lang="en-US" dirty="0" smtClean="0">
                      <a:solidFill>
                        <a:schemeClr val="tx1"/>
                      </a:solidFill>
                    </a:rPr>
                    <a:t>and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oMath>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8593" y="1339893"/>
                  <a:ext cx="5214551" cy="391669"/>
                </a:xfrm>
                <a:prstGeom prst="rect">
                  <a:avLst/>
                </a:prstGeom>
                <a:blipFill rotWithShape="0">
                  <a:blip r:embed="rId6"/>
                  <a:stretch>
                    <a:fillRect t="-1515" b="-21212"/>
                  </a:stretch>
                </a:blipFill>
              </p:spPr>
              <p:txBody>
                <a:bodyPr/>
                <a:lstStyle/>
                <a:p>
                  <a:r>
                    <a:rPr lang="en-US">
                      <a:noFill/>
                    </a:rPr>
                    <a:t> </a:t>
                  </a:r>
                </a:p>
              </p:txBody>
            </p:sp>
          </mc:Fallback>
        </mc:AlternateContent>
        <p:sp>
          <p:nvSpPr>
            <p:cNvPr id="12" name="Rectangle 11"/>
            <p:cNvSpPr/>
            <p:nvPr/>
          </p:nvSpPr>
          <p:spPr>
            <a:xfrm>
              <a:off x="6320987" y="2249540"/>
              <a:ext cx="5214551" cy="363687"/>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Estimate </a:t>
              </a:r>
              <a:r>
                <a:rPr lang="en-US" dirty="0" smtClean="0">
                  <a:solidFill>
                    <a:schemeClr val="tx1"/>
                  </a:solidFill>
                </a:rPr>
                <a:t>parameters of models</a:t>
              </a:r>
              <a:endParaRPr lang="en-US"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4331939" y="821685"/>
                  <a:ext cx="352811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Input: </a:t>
                  </a:r>
                  <a:r>
                    <a:rPr lang="en-US" dirty="0" smtClean="0">
                      <a:solidFill>
                        <a:schemeClr val="tx1"/>
                      </a:solidFill>
                    </a:rPr>
                    <a:t>consecutive frames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oMath>
                  </a14:m>
                  <a:r>
                    <a:rPr lang="en-US" dirty="0">
                      <a:solidFill>
                        <a:schemeClr val="tx1"/>
                      </a:solidFill>
                    </a:rPr>
                    <a:t> and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oMath>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331939" y="821685"/>
                  <a:ext cx="3528112" cy="457200"/>
                </a:xfrm>
                <a:prstGeom prst="rect">
                  <a:avLst/>
                </a:prstGeom>
                <a:blipFill rotWithShape="0">
                  <a:blip r:embed="rId7"/>
                  <a:stretch>
                    <a:fillRect l="-1557" b="-10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480614" y="6314471"/>
                  <a:ext cx="723076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Output: </a:t>
                  </a:r>
                  <a:r>
                    <a:rPr lang="en-US" dirty="0" smtClean="0">
                      <a:solidFill>
                        <a:schemeClr val="tx1"/>
                      </a:solidFill>
                    </a:rPr>
                    <a:t>sets of tuples </a:t>
                  </a:r>
                  <a14:m>
                    <m:oMath xmlns:m="http://schemas.openxmlformats.org/officeDocument/2006/math">
                      <m:r>
                        <a:rPr lang="en-US"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b="0" i="1" dirty="0" smtClean="0">
                          <a:solidFill>
                            <a:schemeClr val="tx1"/>
                          </a:solidFill>
                          <a:latin typeface="Cambria Math" panose="02040503050406030204" pitchFamily="18" charset="0"/>
                        </a:rPr>
                        <m:t>)</m:t>
                      </m:r>
                    </m:oMath>
                  </a14:m>
                  <a:r>
                    <a:rPr lang="en-US" dirty="0" smtClean="0">
                      <a:solidFill>
                        <a:schemeClr val="tx1"/>
                      </a:solidFill>
                    </a:rPr>
                    <a:t> with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𝑝</m:t>
                          </m:r>
                        </m:e>
                        <m:sub>
                          <m:r>
                            <a:rPr lang="en-US" i="1" dirty="0" smtClean="0">
                              <a:solidFill>
                                <a:schemeClr val="tx1"/>
                              </a:solidFill>
                              <a:latin typeface="Cambria Math" panose="02040503050406030204" pitchFamily="18" charset="0"/>
                            </a:rPr>
                            <m:t>𝐶𝑅𝐹</m:t>
                          </m:r>
                        </m:sub>
                      </m:sSub>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𝑚</m:t>
                          </m:r>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2</m:t>
                              </m:r>
                            </m:sub>
                          </m:sSub>
                        </m:e>
                        <m:e>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𝟏</m:t>
                              </m:r>
                            </m:sub>
                          </m:sSub>
                          <m:r>
                            <a:rPr lang="en-US" i="1" dirty="0" smtClean="0">
                              <a:solidFill>
                                <a:schemeClr val="tx1"/>
                              </a:solidFill>
                              <a:latin typeface="Cambria Math" panose="02040503050406030204" pitchFamily="18" charset="0"/>
                            </a:rPr>
                            <m:t>,</m:t>
                          </m:r>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𝟐</m:t>
                              </m:r>
                            </m:sub>
                          </m:sSub>
                        </m:e>
                      </m:d>
                      <m:r>
                        <a:rPr lang="en-US" b="1" i="1" dirty="0" smtClean="0">
                          <a:solidFill>
                            <a:schemeClr val="tx1"/>
                          </a:solidFill>
                          <a:latin typeface="Cambria Math" panose="02040503050406030204" pitchFamily="18" charset="0"/>
                        </a:rPr>
                        <m:t>&gt;</m:t>
                      </m:r>
                      <m:r>
                        <a:rPr lang="en-US" b="0" i="1" dirty="0" smtClean="0">
                          <a:solidFill>
                            <a:schemeClr val="tx1"/>
                          </a:solidFill>
                          <a:latin typeface="Cambria Math" panose="02040503050406030204" pitchFamily="18" charset="0"/>
                        </a:rPr>
                        <m:t>𝑡h𝑟𝑒𝑠h𝑜𝑙𝑑</m:t>
                      </m:r>
                    </m:oMath>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480614" y="6314471"/>
                  <a:ext cx="7230762" cy="457200"/>
                </a:xfrm>
                <a:prstGeom prst="rect">
                  <a:avLst/>
                </a:prstGeom>
                <a:blipFill rotWithShape="0">
                  <a:blip r:embed="rId8"/>
                  <a:stretch>
                    <a:fillRect l="-337" b="-10667"/>
                  </a:stretch>
                </a:blipFill>
                <a:ln>
                  <a:noFill/>
                </a:ln>
              </p:spPr>
              <p:txBody>
                <a:bodyPr/>
                <a:lstStyle/>
                <a:p>
                  <a:r>
                    <a:rPr lang="en-US">
                      <a:noFill/>
                    </a:rPr>
                    <a:t> </a:t>
                  </a:r>
                </a:p>
              </p:txBody>
            </p:sp>
          </mc:Fallback>
        </mc:AlternateContent>
        <p:cxnSp>
          <p:nvCxnSpPr>
            <p:cNvPr id="22" name="Straight Arrow Connector 21"/>
            <p:cNvCxnSpPr>
              <a:stCxn id="14" idx="1"/>
              <a:endCxn id="11" idx="0"/>
            </p:cNvCxnSpPr>
            <p:nvPr/>
          </p:nvCxnSpPr>
          <p:spPr>
            <a:xfrm flipH="1">
              <a:off x="3245869" y="1050285"/>
              <a:ext cx="1086070" cy="28960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4" idx="3"/>
              <a:endCxn id="6" idx="0"/>
            </p:cNvCxnSpPr>
            <p:nvPr/>
          </p:nvCxnSpPr>
          <p:spPr>
            <a:xfrm>
              <a:off x="7860051" y="1050285"/>
              <a:ext cx="1068212" cy="29031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6" idx="2"/>
              <a:endCxn id="12" idx="0"/>
            </p:cNvCxnSpPr>
            <p:nvPr/>
          </p:nvCxnSpPr>
          <p:spPr>
            <a:xfrm>
              <a:off x="8928263" y="1792340"/>
              <a:ext cx="0"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2"/>
              <a:endCxn id="4" idx="0"/>
            </p:cNvCxnSpPr>
            <p:nvPr/>
          </p:nvCxnSpPr>
          <p:spPr>
            <a:xfrm flipH="1">
              <a:off x="3244839" y="1731562"/>
              <a:ext cx="1030" cy="2822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9" idx="2"/>
              <a:endCxn id="15" idx="0"/>
            </p:cNvCxnSpPr>
            <p:nvPr/>
          </p:nvCxnSpPr>
          <p:spPr>
            <a:xfrm flipH="1">
              <a:off x="6095995" y="5603265"/>
              <a:ext cx="1488910" cy="71120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211" name="Group 210"/>
            <p:cNvGrpSpPr/>
            <p:nvPr/>
          </p:nvGrpSpPr>
          <p:grpSpPr>
            <a:xfrm>
              <a:off x="5266484" y="3528757"/>
              <a:ext cx="4636838" cy="2203362"/>
              <a:chOff x="5266484" y="3528757"/>
              <a:chExt cx="4636838" cy="2203362"/>
            </a:xfrm>
          </p:grpSpPr>
          <mc:AlternateContent xmlns:mc="http://schemas.openxmlformats.org/markup-compatibility/2006" xmlns:a14="http://schemas.microsoft.com/office/drawing/2010/main">
            <mc:Choice Requires="a14">
              <p:sp>
                <p:nvSpPr>
                  <p:cNvPr id="8" name="Rectangle 7"/>
                  <p:cNvSpPr/>
                  <p:nvPr/>
                </p:nvSpPr>
                <p:spPr>
                  <a:xfrm>
                    <a:off x="5487602" y="3630341"/>
                    <a:ext cx="4194606" cy="10364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Conditional Random Field (CRF):</a:t>
                    </a:r>
                  </a:p>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𝐶𝑅𝐹</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m:t>
                              </m:r>
                            </m:num>
                            <m:den>
                              <m:r>
                                <a:rPr lang="en-US" i="1" dirty="0">
                                  <a:solidFill>
                                    <a:schemeClr val="tx1"/>
                                  </a:solidFill>
                                  <a:latin typeface="Cambria Math" panose="02040503050406030204" pitchFamily="18" charset="0"/>
                                </a:rPr>
                                <m:t>𝑍</m:t>
                              </m:r>
                            </m:den>
                          </m:f>
                          <m:r>
                            <m:rPr>
                              <m:sty m:val="p"/>
                            </m:rPr>
                            <a:rPr lang="en-US" dirty="0">
                              <a:solidFill>
                                <a:schemeClr val="tx1"/>
                              </a:solidFill>
                              <a:latin typeface="Cambria Math" panose="02040503050406030204" pitchFamily="18" charset="0"/>
                            </a:rPr>
                            <m:t>exp</m:t>
                          </m:r>
                          <m:r>
                            <a:rPr lang="en-US" i="1" dirty="0">
                              <a:solidFill>
                                <a:schemeClr val="tx1"/>
                              </a:solidFill>
                              <a:latin typeface="Cambria Math" panose="02040503050406030204" pitchFamily="18" charset="0"/>
                            </a:rPr>
                            <m:t>⁡(</m:t>
                          </m:r>
                          <m:nary>
                            <m:naryPr>
                              <m:chr m:val="∑"/>
                              <m:supHide m:val="on"/>
                              <m:ctrlPr>
                                <a:rPr lang="en-US" i="1" dirty="0">
                                  <a:solidFill>
                                    <a:schemeClr val="tx1"/>
                                  </a:solidFill>
                                  <a:latin typeface="Cambria Math" panose="02040503050406030204" pitchFamily="18" charset="0"/>
                                </a:rPr>
                              </m:ctrlPr>
                            </m:naryPr>
                            <m:sub>
                              <m:r>
                                <m:rPr>
                                  <m:brk m:alnAt="7"/>
                                </m:rPr>
                                <a:rPr lang="en-US" i="1" dirty="0">
                                  <a:solidFill>
                                    <a:schemeClr val="tx1"/>
                                  </a:solidFill>
                                  <a:latin typeface="Cambria Math" panose="02040503050406030204" pitchFamily="18" charset="0"/>
                                </a:rPr>
                                <m:t>𝐴</m:t>
                              </m:r>
                            </m:sub>
                            <m:sup/>
                            <m:e>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r>
                                    <a:rPr lang="en-US" i="1" dirty="0">
                                      <a:solidFill>
                                        <a:schemeClr val="tx1"/>
                                      </a:solidFill>
                                      <a:latin typeface="Cambria Math" panose="02040503050406030204" pitchFamily="18" charset="0"/>
                                    </a:rPr>
                                    <m:t>𝐴</m:t>
                                  </m:r>
                                </m:sup>
                              </m:sSup>
                            </m:e>
                          </m:nary>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487602" y="3630341"/>
                    <a:ext cx="4194606" cy="1036470"/>
                  </a:xfrm>
                  <a:prstGeom prst="rect">
                    <a:avLst/>
                  </a:prstGeom>
                  <a:blipFill rotWithShape="0">
                    <a:blip r:embed="rId9"/>
                    <a:stretch>
                      <a:fillRect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87602" y="5013241"/>
                    <a:ext cx="4194606" cy="590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Learn </a:t>
                    </a:r>
                    <a:r>
                      <a:rPr lang="en-US" dirty="0">
                        <a:solidFill>
                          <a:schemeClr val="tx1"/>
                        </a:solidFill>
                      </a:rPr>
                      <a:t>weights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oMath>
                    </a14:m>
                    <a:r>
                      <a:rPr lang="en-US" dirty="0">
                        <a:solidFill>
                          <a:schemeClr val="tx1"/>
                        </a:solidFill>
                      </a:rPr>
                      <a:t> of potentials using maximum likelihood</a:t>
                    </a:r>
                  </a:p>
                </p:txBody>
              </p:sp>
            </mc:Choice>
            <mc:Fallback xmlns="">
              <p:sp>
                <p:nvSpPr>
                  <p:cNvPr id="9" name="Rectangle 8"/>
                  <p:cNvSpPr>
                    <a:spLocks noRot="1" noChangeAspect="1" noMove="1" noResize="1" noEditPoints="1" noAdjustHandles="1" noChangeArrowheads="1" noChangeShapeType="1" noTextEdit="1"/>
                  </p:cNvSpPr>
                  <p:nvPr/>
                </p:nvSpPr>
                <p:spPr>
                  <a:xfrm>
                    <a:off x="5487602" y="5013241"/>
                    <a:ext cx="4194606" cy="590024"/>
                  </a:xfrm>
                  <a:prstGeom prst="rect">
                    <a:avLst/>
                  </a:prstGeom>
                  <a:blipFill rotWithShape="0">
                    <a:blip r:embed="rId10"/>
                    <a:stretch>
                      <a:fillRect t="-7071" b="-19192"/>
                    </a:stretch>
                  </a:blipFill>
                </p:spPr>
                <p:txBody>
                  <a:bodyPr/>
                  <a:lstStyle/>
                  <a:p>
                    <a:r>
                      <a:rPr lang="en-US">
                        <a:noFill/>
                      </a:rPr>
                      <a:t> </a:t>
                    </a:r>
                  </a:p>
                </p:txBody>
              </p:sp>
            </mc:Fallback>
          </mc:AlternateContent>
          <p:cxnSp>
            <p:nvCxnSpPr>
              <p:cNvPr id="40" name="Straight Arrow Connector 39"/>
              <p:cNvCxnSpPr>
                <a:stCxn id="8" idx="2"/>
                <a:endCxn id="9" idx="0"/>
              </p:cNvCxnSpPr>
              <p:nvPr/>
            </p:nvCxnSpPr>
            <p:spPr>
              <a:xfrm>
                <a:off x="7584905" y="4666811"/>
                <a:ext cx="0" cy="34643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3" name="Rectangle 102"/>
              <p:cNvSpPr/>
              <p:nvPr/>
            </p:nvSpPr>
            <p:spPr>
              <a:xfrm>
                <a:off x="5266484" y="3528757"/>
                <a:ext cx="4636838" cy="220336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Arrow Connector 110"/>
            <p:cNvCxnSpPr>
              <a:stCxn id="104" idx="3"/>
              <a:endCxn id="103" idx="1"/>
            </p:cNvCxnSpPr>
            <p:nvPr/>
          </p:nvCxnSpPr>
          <p:spPr>
            <a:xfrm>
              <a:off x="4853679" y="4623959"/>
              <a:ext cx="412805" cy="6479"/>
            </a:xfrm>
            <a:prstGeom prst="straightConnector1">
              <a:avLst/>
            </a:prstGeom>
            <a:ln w="38100">
              <a:solidFill>
                <a:schemeClr val="accent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 idx="1"/>
              <a:endCxn id="12" idx="3"/>
            </p:cNvCxnSpPr>
            <p:nvPr/>
          </p:nvCxnSpPr>
          <p:spPr>
            <a:xfrm rot="10800000" flipH="1" flipV="1">
              <a:off x="638592" y="2310992"/>
              <a:ext cx="10896945" cy="120391"/>
            </a:xfrm>
            <a:prstGeom prst="bentConnector5">
              <a:avLst>
                <a:gd name="adj1" fmla="val -2098"/>
                <a:gd name="adj2" fmla="val 440925"/>
                <a:gd name="adj3" fmla="val 102098"/>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03" idx="0"/>
            </p:cNvCxnSpPr>
            <p:nvPr/>
          </p:nvCxnSpPr>
          <p:spPr>
            <a:xfrm>
              <a:off x="6095995" y="2847607"/>
              <a:ext cx="1488908" cy="681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4" idx="2"/>
              <a:endCxn id="15" idx="0"/>
            </p:cNvCxnSpPr>
            <p:nvPr/>
          </p:nvCxnSpPr>
          <p:spPr>
            <a:xfrm>
              <a:off x="2746136" y="5168316"/>
              <a:ext cx="3349859" cy="1146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38592" y="4079602"/>
              <a:ext cx="4215087" cy="108871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Alternative:</a:t>
              </a:r>
            </a:p>
            <a:p>
              <a:pPr algn="ctr"/>
              <a:r>
                <a:rPr lang="en-US" dirty="0" smtClean="0">
                  <a:solidFill>
                    <a:schemeClr val="tx1"/>
                  </a:solidFill>
                </a:rPr>
                <a:t>Bayes’ theorem</a:t>
              </a:r>
            </a:p>
          </p:txBody>
        </p:sp>
        <p:cxnSp>
          <p:nvCxnSpPr>
            <p:cNvPr id="148" name="Straight Arrow Connector 147"/>
            <p:cNvCxnSpPr>
              <a:endCxn id="104" idx="0"/>
            </p:cNvCxnSpPr>
            <p:nvPr/>
          </p:nvCxnSpPr>
          <p:spPr>
            <a:xfrm flipH="1">
              <a:off x="2746136" y="2826727"/>
              <a:ext cx="3275705" cy="12528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244779" y="2940458"/>
            <a:ext cx="10043410" cy="30543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446254" y="2977866"/>
            <a:ext cx="3465697" cy="461665"/>
          </a:xfrm>
          <a:prstGeom prst="rect">
            <a:avLst/>
          </a:prstGeom>
          <a:solidFill>
            <a:schemeClr val="bg1"/>
          </a:solidFill>
        </p:spPr>
        <p:txBody>
          <a:bodyPr wrap="square" rtlCol="0">
            <a:spAutoFit/>
          </a:bodyPr>
          <a:lstStyle/>
          <a:p>
            <a:pPr algn="ctr"/>
            <a:r>
              <a:rPr lang="en-US" sz="2400" b="1" dirty="0" smtClean="0">
                <a:solidFill>
                  <a:srgbClr val="FF0000"/>
                </a:solidFill>
              </a:rPr>
              <a:t>Estimate joint probability</a:t>
            </a:r>
            <a:endParaRPr lang="en-US" sz="2400" b="1" dirty="0">
              <a:solidFill>
                <a:srgbClr val="FF0000"/>
              </a:solidFill>
            </a:endParaRPr>
          </a:p>
        </p:txBody>
      </p:sp>
    </p:spTree>
    <p:extLst>
      <p:ext uri="{BB962C8B-B14F-4D97-AF65-F5344CB8AC3E}">
        <p14:creationId xmlns:p14="http://schemas.microsoft.com/office/powerpoint/2010/main" val="15163192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102909"/>
            <a:ext cx="10515600" cy="1325563"/>
          </a:xfrm>
        </p:spPr>
        <p:txBody>
          <a:bodyPr/>
          <a:lstStyle/>
          <a:p>
            <a:r>
              <a:rPr lang="en-US" dirty="0"/>
              <a:t>Detection of mitosis: </a:t>
            </a:r>
            <a:r>
              <a:rPr lang="en-US" dirty="0" smtClean="0"/>
              <a:t>the workflow</a:t>
            </a:r>
            <a:endParaRPr lang="en-US" dirty="0"/>
          </a:p>
        </p:txBody>
      </p:sp>
      <p:grpSp>
        <p:nvGrpSpPr>
          <p:cNvPr id="212" name="Group 211"/>
          <p:cNvGrpSpPr/>
          <p:nvPr/>
        </p:nvGrpSpPr>
        <p:grpSpPr>
          <a:xfrm>
            <a:off x="126522" y="821685"/>
            <a:ext cx="11941887" cy="5949986"/>
            <a:chOff x="126522" y="821685"/>
            <a:chExt cx="11941887" cy="5949986"/>
          </a:xfrm>
        </p:grpSpPr>
        <p:sp>
          <p:nvSpPr>
            <p:cNvPr id="4" name="Rectangle 3"/>
            <p:cNvSpPr/>
            <p:nvPr/>
          </p:nvSpPr>
          <p:spPr>
            <a:xfrm>
              <a:off x="638593" y="2013813"/>
              <a:ext cx="5212492" cy="594360"/>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Train </a:t>
              </a:r>
              <a:r>
                <a:rPr lang="en-US" dirty="0">
                  <a:solidFill>
                    <a:schemeClr val="tx1"/>
                  </a:solidFill>
                </a:rPr>
                <a:t>two random </a:t>
              </a:r>
              <a:r>
                <a:rPr lang="en-US" dirty="0" smtClean="0">
                  <a:solidFill>
                    <a:schemeClr val="tx1"/>
                  </a:solidFill>
                </a:rPr>
                <a:t>forests:</a:t>
              </a:r>
            </a:p>
            <a:p>
              <a:pPr algn="ctr"/>
              <a:r>
                <a:rPr lang="en-US" dirty="0" smtClean="0">
                  <a:solidFill>
                    <a:schemeClr val="tx1"/>
                  </a:solidFill>
                </a:rPr>
                <a:t>one for mother, one for daughter</a:t>
              </a:r>
              <a:endParaRPr lang="en-US"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126522" y="2763668"/>
                  <a:ext cx="2051998" cy="100914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Unary </a:t>
                  </a:r>
                  <a:r>
                    <a:rPr lang="en-US" dirty="0">
                      <a:solidFill>
                        <a:schemeClr val="tx1"/>
                      </a:solidFill>
                    </a:rPr>
                    <a:t>potentials</a:t>
                  </a:r>
                  <a:r>
                    <a:rPr lang="en-US" dirty="0" smtClean="0">
                      <a:solidFill>
                        <a:schemeClr val="tx1"/>
                      </a:solidFill>
                    </a:rPr>
                    <a:t>:</a:t>
                  </a:r>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𝑚</m:t>
                            </m:r>
                          </m:sup>
                        </m:sSubSup>
                        <m:d>
                          <m:dPr>
                            <m:ctrlPr>
                              <a:rPr lang="en-US" i="1" dirty="0">
                                <a:solidFill>
                                  <a:schemeClr val="tx1"/>
                                </a:solidFill>
                                <a:latin typeface="Cambria Math" panose="02040503050406030204" pitchFamily="18" charset="0"/>
                              </a:rPr>
                            </m:ctrlPr>
                          </m:dPr>
                          <m:e>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a:solidFill>
                                      <a:schemeClr val="tx1"/>
                                    </a:solidFill>
                                    <a:latin typeface="Cambria Math" panose="02040503050406030204" pitchFamily="18" charset="0"/>
                                  </a:rPr>
                                  <m:t>𝒎</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e>
                        </m:d>
                      </m:oMath>
                    </m:oMathPara>
                  </a14:m>
                  <a:endParaRPr lang="en-US" b="1"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𝑑</m:t>
                            </m:r>
                          </m:sup>
                        </m:sSubSup>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26522" y="2763668"/>
                  <a:ext cx="2051998" cy="1009145"/>
                </a:xfrm>
                <a:prstGeom prst="rect">
                  <a:avLst/>
                </a:prstGeom>
                <a:blipFill rotWithShape="0">
                  <a:blip r:embed="rId3"/>
                  <a:stretch>
                    <a:fillRect b="-1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320987" y="1340602"/>
                  <a:ext cx="5214551" cy="451738"/>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marL="0" lvl="1" algn="ctr"/>
                  <a:r>
                    <a:rPr lang="en-US" dirty="0" smtClean="0">
                      <a:solidFill>
                        <a:schemeClr val="tx1"/>
                      </a:solidFill>
                    </a:rPr>
                    <a:t>Model higher-order potentials (e.g.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a14:m>
                  <a:r>
                    <a:rPr lang="en-US" dirty="0" smtClean="0">
                      <a:solidFill>
                        <a:schemeClr val="tx1"/>
                      </a:solidFill>
                    </a:rPr>
                    <a:t>)</a:t>
                  </a:r>
                </a:p>
              </p:txBody>
            </p:sp>
          </mc:Choice>
          <mc:Fallback xmlns="">
            <p:sp>
              <p:nvSpPr>
                <p:cNvPr id="6" name="Rectangle 5"/>
                <p:cNvSpPr>
                  <a:spLocks noRot="1" noChangeAspect="1" noMove="1" noResize="1" noEditPoints="1" noAdjustHandles="1" noChangeArrowheads="1" noChangeShapeType="1" noTextEdit="1"/>
                </p:cNvSpPr>
                <p:nvPr/>
              </p:nvSpPr>
              <p:spPr>
                <a:xfrm>
                  <a:off x="6320987" y="1340602"/>
                  <a:ext cx="5214551" cy="451738"/>
                </a:xfrm>
                <a:prstGeom prst="rect">
                  <a:avLst/>
                </a:prstGeom>
                <a:blipFill rotWithShape="0">
                  <a:blip r:embed="rId4"/>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913606" y="2818198"/>
                  <a:ext cx="2154803" cy="147611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Binary and</a:t>
                  </a:r>
                </a:p>
                <a:p>
                  <a:pPr algn="ctr"/>
                  <a:r>
                    <a:rPr lang="en-US" dirty="0" smtClean="0">
                      <a:solidFill>
                        <a:schemeClr val="tx1"/>
                      </a:solidFill>
                    </a:rPr>
                    <a:t>ternary potentials:</a:t>
                  </a: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𝑚</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dirty="0" smtClean="0">
                    <a:solidFill>
                      <a:schemeClr val="tx1"/>
                    </a:solidFill>
                  </a:endParaRPr>
                </a:p>
                <a:p>
                  <a:pPr algn="ctr"/>
                  <a:r>
                    <a:rPr lang="en-US" dirty="0" smtClean="0">
                      <a:solidFill>
                        <a:schemeClr val="tx1"/>
                      </a:solidFill>
                    </a:rPr>
                    <a:t>etc</a:t>
                  </a:r>
                  <a:r>
                    <a:rPr lang="en-US" dirty="0">
                      <a:solidFill>
                        <a:schemeClr val="tx1"/>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9913606" y="2818198"/>
                  <a:ext cx="2154803" cy="1476117"/>
                </a:xfrm>
                <a:prstGeom prst="rect">
                  <a:avLst/>
                </a:prstGeom>
                <a:blipFill rotWithShape="0">
                  <a:blip r:embed="rId5"/>
                  <a:stretch>
                    <a:fillRect t="-2066" b="-70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8593" y="1339893"/>
                  <a:ext cx="5214551" cy="391669"/>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Extract feature </a:t>
                  </a:r>
                  <a:r>
                    <a:rPr lang="en-US" dirty="0">
                      <a:solidFill>
                        <a:schemeClr val="tx1"/>
                      </a:solidFill>
                    </a:rPr>
                    <a:t>sets </a:t>
                  </a:r>
                  <a14:m>
                    <m:oMath xmlns:m="http://schemas.openxmlformats.org/officeDocument/2006/math">
                      <m:sSup>
                        <m:sSupPr>
                          <m:ctrlPr>
                            <a:rPr lang="en-US" b="1" i="1" dirty="0" smtClean="0">
                              <a:solidFill>
                                <a:schemeClr val="tx1"/>
                              </a:solidFill>
                              <a:latin typeface="Cambria Math" panose="02040503050406030204" pitchFamily="18" charset="0"/>
                            </a:rPr>
                          </m:ctrlPr>
                        </m:sSupPr>
                        <m:e>
                          <m:r>
                            <a:rPr lang="en-US" b="1" i="1" dirty="0" smtClean="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𝒎</m:t>
                          </m:r>
                        </m:sup>
                      </m:sSup>
                    </m:oMath>
                  </a14:m>
                  <a:r>
                    <a:rPr lang="en-US" dirty="0">
                      <a:solidFill>
                        <a:schemeClr val="tx1"/>
                      </a:solidFill>
                    </a:rPr>
                    <a:t> </a:t>
                  </a:r>
                  <a:r>
                    <a:rPr lang="en-US" dirty="0" smtClean="0">
                      <a:solidFill>
                        <a:schemeClr val="tx1"/>
                      </a:solidFill>
                    </a:rPr>
                    <a:t>and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oMath>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8593" y="1339893"/>
                  <a:ext cx="5214551" cy="391669"/>
                </a:xfrm>
                <a:prstGeom prst="rect">
                  <a:avLst/>
                </a:prstGeom>
                <a:blipFill rotWithShape="0">
                  <a:blip r:embed="rId6"/>
                  <a:stretch>
                    <a:fillRect t="-1515" b="-21212"/>
                  </a:stretch>
                </a:blipFill>
              </p:spPr>
              <p:txBody>
                <a:bodyPr/>
                <a:lstStyle/>
                <a:p>
                  <a:r>
                    <a:rPr lang="en-US">
                      <a:noFill/>
                    </a:rPr>
                    <a:t> </a:t>
                  </a:r>
                </a:p>
              </p:txBody>
            </p:sp>
          </mc:Fallback>
        </mc:AlternateContent>
        <p:sp>
          <p:nvSpPr>
            <p:cNvPr id="12" name="Rectangle 11"/>
            <p:cNvSpPr/>
            <p:nvPr/>
          </p:nvSpPr>
          <p:spPr>
            <a:xfrm>
              <a:off x="6320987" y="2249540"/>
              <a:ext cx="5214551" cy="363687"/>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Estimate </a:t>
              </a:r>
              <a:r>
                <a:rPr lang="en-US" dirty="0" smtClean="0">
                  <a:solidFill>
                    <a:schemeClr val="tx1"/>
                  </a:solidFill>
                </a:rPr>
                <a:t>parameters of models</a:t>
              </a:r>
              <a:endParaRPr lang="en-US"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4331939" y="821685"/>
                  <a:ext cx="352811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Input: </a:t>
                  </a:r>
                  <a:r>
                    <a:rPr lang="en-US" dirty="0" smtClean="0">
                      <a:solidFill>
                        <a:schemeClr val="tx1"/>
                      </a:solidFill>
                    </a:rPr>
                    <a:t>consecutive frames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oMath>
                  </a14:m>
                  <a:r>
                    <a:rPr lang="en-US" dirty="0">
                      <a:solidFill>
                        <a:schemeClr val="tx1"/>
                      </a:solidFill>
                    </a:rPr>
                    <a:t> and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oMath>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331939" y="821685"/>
                  <a:ext cx="3528112" cy="457200"/>
                </a:xfrm>
                <a:prstGeom prst="rect">
                  <a:avLst/>
                </a:prstGeom>
                <a:blipFill rotWithShape="0">
                  <a:blip r:embed="rId7"/>
                  <a:stretch>
                    <a:fillRect l="-1557" b="-10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480614" y="6314471"/>
                  <a:ext cx="723076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Output: </a:t>
                  </a:r>
                  <a:r>
                    <a:rPr lang="en-US" dirty="0" smtClean="0">
                      <a:solidFill>
                        <a:schemeClr val="tx1"/>
                      </a:solidFill>
                    </a:rPr>
                    <a:t>sets of tuples </a:t>
                  </a:r>
                  <a14:m>
                    <m:oMath xmlns:m="http://schemas.openxmlformats.org/officeDocument/2006/math">
                      <m:r>
                        <a:rPr lang="en-US"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b="0" i="1" dirty="0" smtClean="0">
                          <a:solidFill>
                            <a:schemeClr val="tx1"/>
                          </a:solidFill>
                          <a:latin typeface="Cambria Math" panose="02040503050406030204" pitchFamily="18" charset="0"/>
                        </a:rPr>
                        <m:t>)</m:t>
                      </m:r>
                    </m:oMath>
                  </a14:m>
                  <a:r>
                    <a:rPr lang="en-US" dirty="0" smtClean="0">
                      <a:solidFill>
                        <a:schemeClr val="tx1"/>
                      </a:solidFill>
                    </a:rPr>
                    <a:t> with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𝑝</m:t>
                          </m:r>
                        </m:e>
                        <m:sub>
                          <m:r>
                            <a:rPr lang="en-US" i="1" dirty="0" smtClean="0">
                              <a:solidFill>
                                <a:schemeClr val="tx1"/>
                              </a:solidFill>
                              <a:latin typeface="Cambria Math" panose="02040503050406030204" pitchFamily="18" charset="0"/>
                            </a:rPr>
                            <m:t>𝐶𝑅𝐹</m:t>
                          </m:r>
                        </m:sub>
                      </m:sSub>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𝑚</m:t>
                          </m:r>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2</m:t>
                              </m:r>
                            </m:sub>
                          </m:sSub>
                        </m:e>
                        <m:e>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𝟏</m:t>
                              </m:r>
                            </m:sub>
                          </m:sSub>
                          <m:r>
                            <a:rPr lang="en-US" i="1" dirty="0" smtClean="0">
                              <a:solidFill>
                                <a:schemeClr val="tx1"/>
                              </a:solidFill>
                              <a:latin typeface="Cambria Math" panose="02040503050406030204" pitchFamily="18" charset="0"/>
                            </a:rPr>
                            <m:t>,</m:t>
                          </m:r>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𝟐</m:t>
                              </m:r>
                            </m:sub>
                          </m:sSub>
                        </m:e>
                      </m:d>
                      <m:r>
                        <a:rPr lang="en-US" b="1" i="1" dirty="0" smtClean="0">
                          <a:solidFill>
                            <a:schemeClr val="tx1"/>
                          </a:solidFill>
                          <a:latin typeface="Cambria Math" panose="02040503050406030204" pitchFamily="18" charset="0"/>
                        </a:rPr>
                        <m:t>&gt;</m:t>
                      </m:r>
                      <m:r>
                        <a:rPr lang="en-US" b="0" i="1" dirty="0" smtClean="0">
                          <a:solidFill>
                            <a:schemeClr val="tx1"/>
                          </a:solidFill>
                          <a:latin typeface="Cambria Math" panose="02040503050406030204" pitchFamily="18" charset="0"/>
                        </a:rPr>
                        <m:t>𝑡h𝑟𝑒𝑠h𝑜𝑙𝑑</m:t>
                      </m:r>
                    </m:oMath>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480614" y="6314471"/>
                  <a:ext cx="7230762" cy="457200"/>
                </a:xfrm>
                <a:prstGeom prst="rect">
                  <a:avLst/>
                </a:prstGeom>
                <a:blipFill rotWithShape="0">
                  <a:blip r:embed="rId8"/>
                  <a:stretch>
                    <a:fillRect l="-337" b="-10667"/>
                  </a:stretch>
                </a:blipFill>
                <a:ln>
                  <a:noFill/>
                </a:ln>
              </p:spPr>
              <p:txBody>
                <a:bodyPr/>
                <a:lstStyle/>
                <a:p>
                  <a:r>
                    <a:rPr lang="en-US">
                      <a:noFill/>
                    </a:rPr>
                    <a:t> </a:t>
                  </a:r>
                </a:p>
              </p:txBody>
            </p:sp>
          </mc:Fallback>
        </mc:AlternateContent>
        <p:cxnSp>
          <p:nvCxnSpPr>
            <p:cNvPr id="22" name="Straight Arrow Connector 21"/>
            <p:cNvCxnSpPr>
              <a:stCxn id="14" idx="1"/>
              <a:endCxn id="11" idx="0"/>
            </p:cNvCxnSpPr>
            <p:nvPr/>
          </p:nvCxnSpPr>
          <p:spPr>
            <a:xfrm flipH="1">
              <a:off x="3245869" y="1050285"/>
              <a:ext cx="1086070" cy="28960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4" idx="3"/>
              <a:endCxn id="6" idx="0"/>
            </p:cNvCxnSpPr>
            <p:nvPr/>
          </p:nvCxnSpPr>
          <p:spPr>
            <a:xfrm>
              <a:off x="7860051" y="1050285"/>
              <a:ext cx="1068212" cy="29031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6" idx="2"/>
              <a:endCxn id="12" idx="0"/>
            </p:cNvCxnSpPr>
            <p:nvPr/>
          </p:nvCxnSpPr>
          <p:spPr>
            <a:xfrm>
              <a:off x="8928263" y="1792340"/>
              <a:ext cx="0"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2"/>
              <a:endCxn id="4" idx="0"/>
            </p:cNvCxnSpPr>
            <p:nvPr/>
          </p:nvCxnSpPr>
          <p:spPr>
            <a:xfrm flipH="1">
              <a:off x="3244839" y="1731562"/>
              <a:ext cx="1030" cy="2822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9" idx="2"/>
              <a:endCxn id="15" idx="0"/>
            </p:cNvCxnSpPr>
            <p:nvPr/>
          </p:nvCxnSpPr>
          <p:spPr>
            <a:xfrm flipH="1">
              <a:off x="6095995" y="5603265"/>
              <a:ext cx="1488910" cy="71120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211" name="Group 210"/>
            <p:cNvGrpSpPr/>
            <p:nvPr/>
          </p:nvGrpSpPr>
          <p:grpSpPr>
            <a:xfrm>
              <a:off x="5266484" y="3528757"/>
              <a:ext cx="4636838" cy="2203362"/>
              <a:chOff x="5266484" y="3528757"/>
              <a:chExt cx="4636838" cy="2203362"/>
            </a:xfrm>
          </p:grpSpPr>
          <mc:AlternateContent xmlns:mc="http://schemas.openxmlformats.org/markup-compatibility/2006" xmlns:a14="http://schemas.microsoft.com/office/drawing/2010/main">
            <mc:Choice Requires="a14">
              <p:sp>
                <p:nvSpPr>
                  <p:cNvPr id="8" name="Rectangle 7"/>
                  <p:cNvSpPr/>
                  <p:nvPr/>
                </p:nvSpPr>
                <p:spPr>
                  <a:xfrm>
                    <a:off x="5487602" y="3630341"/>
                    <a:ext cx="4194606" cy="10364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Conditional Random Field (CRF):</a:t>
                    </a:r>
                  </a:p>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𝐶𝑅𝐹</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m:t>
                              </m:r>
                            </m:num>
                            <m:den>
                              <m:r>
                                <a:rPr lang="en-US" i="1" dirty="0">
                                  <a:solidFill>
                                    <a:schemeClr val="tx1"/>
                                  </a:solidFill>
                                  <a:latin typeface="Cambria Math" panose="02040503050406030204" pitchFamily="18" charset="0"/>
                                </a:rPr>
                                <m:t>𝑍</m:t>
                              </m:r>
                            </m:den>
                          </m:f>
                          <m:r>
                            <m:rPr>
                              <m:sty m:val="p"/>
                            </m:rPr>
                            <a:rPr lang="en-US" dirty="0">
                              <a:solidFill>
                                <a:schemeClr val="tx1"/>
                              </a:solidFill>
                              <a:latin typeface="Cambria Math" panose="02040503050406030204" pitchFamily="18" charset="0"/>
                            </a:rPr>
                            <m:t>exp</m:t>
                          </m:r>
                          <m:r>
                            <a:rPr lang="en-US" i="1" dirty="0">
                              <a:solidFill>
                                <a:schemeClr val="tx1"/>
                              </a:solidFill>
                              <a:latin typeface="Cambria Math" panose="02040503050406030204" pitchFamily="18" charset="0"/>
                            </a:rPr>
                            <m:t>⁡(</m:t>
                          </m:r>
                          <m:nary>
                            <m:naryPr>
                              <m:chr m:val="∑"/>
                              <m:supHide m:val="on"/>
                              <m:ctrlPr>
                                <a:rPr lang="en-US" i="1" dirty="0">
                                  <a:solidFill>
                                    <a:schemeClr val="tx1"/>
                                  </a:solidFill>
                                  <a:latin typeface="Cambria Math" panose="02040503050406030204" pitchFamily="18" charset="0"/>
                                </a:rPr>
                              </m:ctrlPr>
                            </m:naryPr>
                            <m:sub>
                              <m:r>
                                <m:rPr>
                                  <m:brk m:alnAt="7"/>
                                </m:rPr>
                                <a:rPr lang="en-US" i="1" dirty="0">
                                  <a:solidFill>
                                    <a:schemeClr val="tx1"/>
                                  </a:solidFill>
                                  <a:latin typeface="Cambria Math" panose="02040503050406030204" pitchFamily="18" charset="0"/>
                                </a:rPr>
                                <m:t>𝐴</m:t>
                              </m:r>
                            </m:sub>
                            <m:sup/>
                            <m:e>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r>
                                    <a:rPr lang="en-US" i="1" dirty="0">
                                      <a:solidFill>
                                        <a:schemeClr val="tx1"/>
                                      </a:solidFill>
                                      <a:latin typeface="Cambria Math" panose="02040503050406030204" pitchFamily="18" charset="0"/>
                                    </a:rPr>
                                    <m:t>𝐴</m:t>
                                  </m:r>
                                </m:sup>
                              </m:sSup>
                            </m:e>
                          </m:nary>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487602" y="3630341"/>
                    <a:ext cx="4194606" cy="1036470"/>
                  </a:xfrm>
                  <a:prstGeom prst="rect">
                    <a:avLst/>
                  </a:prstGeom>
                  <a:blipFill rotWithShape="0">
                    <a:blip r:embed="rId9"/>
                    <a:stretch>
                      <a:fillRect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87602" y="5013241"/>
                    <a:ext cx="4194606" cy="590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Learn </a:t>
                    </a:r>
                    <a:r>
                      <a:rPr lang="en-US" dirty="0">
                        <a:solidFill>
                          <a:schemeClr val="tx1"/>
                        </a:solidFill>
                      </a:rPr>
                      <a:t>weights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oMath>
                    </a14:m>
                    <a:r>
                      <a:rPr lang="en-US" dirty="0">
                        <a:solidFill>
                          <a:schemeClr val="tx1"/>
                        </a:solidFill>
                      </a:rPr>
                      <a:t> of potentials using maximum likelihood</a:t>
                    </a:r>
                  </a:p>
                </p:txBody>
              </p:sp>
            </mc:Choice>
            <mc:Fallback xmlns="">
              <p:sp>
                <p:nvSpPr>
                  <p:cNvPr id="9" name="Rectangle 8"/>
                  <p:cNvSpPr>
                    <a:spLocks noRot="1" noChangeAspect="1" noMove="1" noResize="1" noEditPoints="1" noAdjustHandles="1" noChangeArrowheads="1" noChangeShapeType="1" noTextEdit="1"/>
                  </p:cNvSpPr>
                  <p:nvPr/>
                </p:nvSpPr>
                <p:spPr>
                  <a:xfrm>
                    <a:off x="5487602" y="5013241"/>
                    <a:ext cx="4194606" cy="590024"/>
                  </a:xfrm>
                  <a:prstGeom prst="rect">
                    <a:avLst/>
                  </a:prstGeom>
                  <a:blipFill rotWithShape="0">
                    <a:blip r:embed="rId10"/>
                    <a:stretch>
                      <a:fillRect t="-7071" b="-19192"/>
                    </a:stretch>
                  </a:blipFill>
                </p:spPr>
                <p:txBody>
                  <a:bodyPr/>
                  <a:lstStyle/>
                  <a:p>
                    <a:r>
                      <a:rPr lang="en-US">
                        <a:noFill/>
                      </a:rPr>
                      <a:t> </a:t>
                    </a:r>
                  </a:p>
                </p:txBody>
              </p:sp>
            </mc:Fallback>
          </mc:AlternateContent>
          <p:cxnSp>
            <p:nvCxnSpPr>
              <p:cNvPr id="40" name="Straight Arrow Connector 39"/>
              <p:cNvCxnSpPr>
                <a:stCxn id="8" idx="2"/>
                <a:endCxn id="9" idx="0"/>
              </p:cNvCxnSpPr>
              <p:nvPr/>
            </p:nvCxnSpPr>
            <p:spPr>
              <a:xfrm>
                <a:off x="7584905" y="4666811"/>
                <a:ext cx="0" cy="34643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3" name="Rectangle 102"/>
              <p:cNvSpPr/>
              <p:nvPr/>
            </p:nvSpPr>
            <p:spPr>
              <a:xfrm>
                <a:off x="5266484" y="3528757"/>
                <a:ext cx="4636838" cy="220336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Arrow Connector 110"/>
            <p:cNvCxnSpPr>
              <a:stCxn id="104" idx="3"/>
              <a:endCxn id="103" idx="1"/>
            </p:cNvCxnSpPr>
            <p:nvPr/>
          </p:nvCxnSpPr>
          <p:spPr>
            <a:xfrm>
              <a:off x="4853679" y="4623959"/>
              <a:ext cx="412805" cy="6479"/>
            </a:xfrm>
            <a:prstGeom prst="straightConnector1">
              <a:avLst/>
            </a:prstGeom>
            <a:ln w="38100">
              <a:solidFill>
                <a:schemeClr val="accent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 idx="1"/>
              <a:endCxn id="12" idx="3"/>
            </p:cNvCxnSpPr>
            <p:nvPr/>
          </p:nvCxnSpPr>
          <p:spPr>
            <a:xfrm rot="10800000" flipH="1" flipV="1">
              <a:off x="638592" y="2310992"/>
              <a:ext cx="10896945" cy="120391"/>
            </a:xfrm>
            <a:prstGeom prst="bentConnector5">
              <a:avLst>
                <a:gd name="adj1" fmla="val -2098"/>
                <a:gd name="adj2" fmla="val 440925"/>
                <a:gd name="adj3" fmla="val 102098"/>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03" idx="0"/>
            </p:cNvCxnSpPr>
            <p:nvPr/>
          </p:nvCxnSpPr>
          <p:spPr>
            <a:xfrm>
              <a:off x="6095995" y="2847607"/>
              <a:ext cx="1488908" cy="681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4" idx="2"/>
              <a:endCxn id="15" idx="0"/>
            </p:cNvCxnSpPr>
            <p:nvPr/>
          </p:nvCxnSpPr>
          <p:spPr>
            <a:xfrm>
              <a:off x="2746136" y="5168316"/>
              <a:ext cx="3349859" cy="1146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38592" y="4079602"/>
              <a:ext cx="4215087" cy="10887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Alternative:</a:t>
              </a:r>
            </a:p>
            <a:p>
              <a:pPr algn="ctr"/>
              <a:r>
                <a:rPr lang="en-US" dirty="0" smtClean="0">
                  <a:solidFill>
                    <a:schemeClr val="tx1"/>
                  </a:solidFill>
                </a:rPr>
                <a:t>Bayes’ theorem</a:t>
              </a:r>
            </a:p>
          </p:txBody>
        </p:sp>
        <p:cxnSp>
          <p:nvCxnSpPr>
            <p:cNvPr id="148" name="Straight Arrow Connector 147"/>
            <p:cNvCxnSpPr>
              <a:endCxn id="104" idx="0"/>
            </p:cNvCxnSpPr>
            <p:nvPr/>
          </p:nvCxnSpPr>
          <p:spPr>
            <a:xfrm flipH="1">
              <a:off x="2746136" y="2826727"/>
              <a:ext cx="3275705" cy="12528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12213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the problem 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5181600" cy="3733368"/>
              </a:xfrm>
            </p:spPr>
            <p:txBody>
              <a:bodyPr>
                <a:normAutofit fontScale="92500" lnSpcReduction="10000"/>
              </a:bodyPr>
              <a:lstStyle/>
              <a:p>
                <a:r>
                  <a:rPr lang="en-US" dirty="0" smtClean="0"/>
                  <a:t>The data: 4D (3D + time) images of intestinal crypt (4 movies,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140 frames)</a:t>
                </a:r>
              </a:p>
              <a:p>
                <a:r>
                  <a:rPr lang="en-US" dirty="0" smtClean="0"/>
                  <a:t>Crypt is an invagination into mucosa of intestine [1]</a:t>
                </a:r>
              </a:p>
              <a:p>
                <a:r>
                  <a:rPr lang="en-US" dirty="0" smtClean="0"/>
                  <a:t>Where cells are actively proliferating to facilitate renewal of intestinal epithelium [3]</a:t>
                </a:r>
              </a:p>
              <a:p>
                <a:r>
                  <a:rPr lang="en-US" dirty="0" smtClean="0"/>
                  <a:t>Patterns of cell division </a:t>
                </a:r>
                <a:r>
                  <a:rPr lang="en-US" b="1" dirty="0" smtClean="0"/>
                  <a:t>may be linked to diabetes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5181600" cy="3733368"/>
              </a:xfrm>
              <a:blipFill rotWithShape="0">
                <a:blip r:embed="rId3"/>
                <a:stretch>
                  <a:fillRect l="-1882" t="-3263" r="-2824" b="-2121"/>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6538" b="19746"/>
          <a:stretch/>
        </p:blipFill>
        <p:spPr>
          <a:xfrm>
            <a:off x="6590273" y="1372223"/>
            <a:ext cx="1975293" cy="1715752"/>
          </a:xfrm>
          <a:prstGeom prst="rect">
            <a:avLst/>
          </a:prstGeom>
        </p:spPr>
      </p:pic>
      <p:pic>
        <p:nvPicPr>
          <p:cNvPr id="5" name="Picture 4" descr="http://www.nature.com/nrg/journal/v7/n5/images/nrg1840-f1.jpg"/>
          <p:cNvPicPr/>
          <p:nvPr/>
        </p:nvPicPr>
        <p:blipFill rotWithShape="1">
          <a:blip r:embed="rId5">
            <a:extLst>
              <a:ext uri="{28A0092B-C50C-407E-A947-70E740481C1C}">
                <a14:useLocalDpi xmlns:a14="http://schemas.microsoft.com/office/drawing/2010/main" val="0"/>
              </a:ext>
            </a:extLst>
          </a:blip>
          <a:srcRect r="66280"/>
          <a:stretch/>
        </p:blipFill>
        <p:spPr bwMode="auto">
          <a:xfrm>
            <a:off x="9142125" y="1372223"/>
            <a:ext cx="1693600" cy="3364669"/>
          </a:xfrm>
          <a:prstGeom prst="rect">
            <a:avLst/>
          </a:prstGeom>
          <a:noFill/>
          <a:ln>
            <a:noFill/>
          </a:ln>
          <a:extLst>
            <a:ext uri="{53640926-AAD7-44D8-BBD7-CCE9431645EC}">
              <a14:shadowObscured xmlns:a14="http://schemas.microsoft.com/office/drawing/2010/main"/>
            </a:ext>
          </a:extLst>
        </p:spPr>
      </p:pic>
      <p:sp>
        <p:nvSpPr>
          <p:cNvPr id="6" name="Text Box 2"/>
          <p:cNvSpPr txBox="1"/>
          <p:nvPr/>
        </p:nvSpPr>
        <p:spPr>
          <a:xfrm>
            <a:off x="9136039" y="4588967"/>
            <a:ext cx="1958466" cy="970026"/>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The </a:t>
            </a:r>
            <a:r>
              <a:rPr lang="en-US" sz="1600" dirty="0">
                <a:effectLst/>
                <a:latin typeface="Calibri" panose="020F0502020204030204" pitchFamily="34" charset="0"/>
                <a:ea typeface="Calibri" panose="020F0502020204030204" pitchFamily="34" charset="0"/>
                <a:cs typeface="Times New Roman" panose="02020603050405020304" pitchFamily="18" charset="0"/>
              </a:rPr>
              <a:t>distribution of epithelial cell types in the mammalian small intestine. </a:t>
            </a: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6709" b="11779"/>
          <a:stretch/>
        </p:blipFill>
        <p:spPr>
          <a:xfrm>
            <a:off x="6590273" y="3259833"/>
            <a:ext cx="1975293" cy="1685763"/>
          </a:xfrm>
          <a:prstGeom prst="rect">
            <a:avLst/>
          </a:prstGeom>
        </p:spPr>
      </p:pic>
      <p:sp>
        <p:nvSpPr>
          <p:cNvPr id="9" name="TextBox 8"/>
          <p:cNvSpPr txBox="1"/>
          <p:nvPr/>
        </p:nvSpPr>
        <p:spPr>
          <a:xfrm>
            <a:off x="6546913" y="4995111"/>
            <a:ext cx="2303889" cy="646331"/>
          </a:xfrm>
          <a:prstGeom prst="rect">
            <a:avLst/>
          </a:prstGeom>
          <a:noFill/>
        </p:spPr>
        <p:txBody>
          <a:bodyPr wrap="square" rtlCol="0">
            <a:spAutoFit/>
          </a:bodyPr>
          <a:lstStyle/>
          <a:p>
            <a:r>
              <a:rPr lang="en-US" dirty="0" smtClean="0"/>
              <a:t>The data: central slices.</a:t>
            </a:r>
            <a:endParaRPr lang="en-US" dirty="0"/>
          </a:p>
        </p:txBody>
      </p:sp>
      <p:sp>
        <p:nvSpPr>
          <p:cNvPr id="10" name="TextBox 9"/>
          <p:cNvSpPr txBox="1"/>
          <p:nvPr/>
        </p:nvSpPr>
        <p:spPr>
          <a:xfrm>
            <a:off x="639581" y="5813089"/>
            <a:ext cx="11152682" cy="923330"/>
          </a:xfrm>
          <a:prstGeom prst="rect">
            <a:avLst/>
          </a:prstGeom>
          <a:noFill/>
        </p:spPr>
        <p:txBody>
          <a:bodyPr wrap="square" rtlCol="0">
            <a:spAutoFit/>
          </a:bodyPr>
          <a:lstStyle/>
          <a:p>
            <a:r>
              <a:rPr lang="en-US" b="1" dirty="0"/>
              <a:t>[1] </a:t>
            </a:r>
            <a:r>
              <a:rPr lang="en-US" b="1" dirty="0" smtClean="0"/>
              <a:t>Barker et al. </a:t>
            </a:r>
            <a:r>
              <a:rPr lang="en-US" b="1" dirty="0"/>
              <a:t>2008. </a:t>
            </a:r>
            <a:r>
              <a:rPr lang="en-US" dirty="0"/>
              <a:t>The intestinal stem cell. </a:t>
            </a:r>
            <a:r>
              <a:rPr lang="en-US" i="1" dirty="0"/>
              <a:t>Genes &amp; Dev.  </a:t>
            </a:r>
            <a:r>
              <a:rPr lang="en-US" b="1" dirty="0" smtClean="0"/>
              <a:t>[</a:t>
            </a:r>
            <a:r>
              <a:rPr lang="en-US" b="1" dirty="0"/>
              <a:t>2] </a:t>
            </a:r>
            <a:r>
              <a:rPr lang="en-US" b="1" dirty="0" err="1" smtClean="0"/>
              <a:t>Crosnier</a:t>
            </a:r>
            <a:r>
              <a:rPr lang="en-US" b="1" dirty="0"/>
              <a:t> </a:t>
            </a:r>
            <a:r>
              <a:rPr lang="en-US" b="1" dirty="0" smtClean="0"/>
              <a:t>et at. </a:t>
            </a:r>
            <a:r>
              <a:rPr lang="en-US" b="1" dirty="0"/>
              <a:t>2006. </a:t>
            </a:r>
            <a:r>
              <a:rPr lang="en-US" dirty="0"/>
              <a:t>Organizing cell renewal in the intestine: stem cells, signals and combinatorial control. </a:t>
            </a:r>
            <a:r>
              <a:rPr lang="en-US" i="1" dirty="0"/>
              <a:t>Nature Reviews </a:t>
            </a:r>
            <a:r>
              <a:rPr lang="en-US" i="1" dirty="0" smtClean="0"/>
              <a:t>Genetics.</a:t>
            </a:r>
            <a:r>
              <a:rPr lang="en-US" dirty="0" smtClean="0"/>
              <a:t> </a:t>
            </a:r>
            <a:r>
              <a:rPr lang="en-US" b="1" dirty="0" smtClean="0"/>
              <a:t>[3] Yeung et al. </a:t>
            </a:r>
            <a:r>
              <a:rPr lang="en-US" b="1" dirty="0"/>
              <a:t>2011. </a:t>
            </a:r>
            <a:r>
              <a:rPr lang="en-US" dirty="0"/>
              <a:t>Regulation of self-renewal and differentiation by the intestinal stem cell niche. </a:t>
            </a:r>
            <a:r>
              <a:rPr lang="en-US" i="1" dirty="0"/>
              <a:t>Cellular and Molecular Life Sciences</a:t>
            </a:r>
            <a:r>
              <a:rPr lang="en-US" i="1" dirty="0" smtClean="0"/>
              <a:t>.</a:t>
            </a:r>
            <a:endParaRPr lang="en-US" i="1" dirty="0"/>
          </a:p>
        </p:txBody>
      </p:sp>
    </p:spTree>
    <p:extLst>
      <p:ext uri="{BB962C8B-B14F-4D97-AF65-F5344CB8AC3E}">
        <p14:creationId xmlns:p14="http://schemas.microsoft.com/office/powerpoint/2010/main" val="17481240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joint </a:t>
            </a:r>
            <a:r>
              <a:rPr lang="en-US" dirty="0" smtClean="0"/>
              <a:t>probability: Bayes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34344" cy="4351338"/>
              </a:xfrm>
            </p:spPr>
            <p:txBody>
              <a:bodyPr/>
              <a:lstStyle/>
              <a:p>
                <a:r>
                  <a:rPr lang="en-US" dirty="0" smtClean="0"/>
                  <a:t>Employing probability :</a:t>
                </a:r>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𝑝</m:t>
                      </m:r>
                      <m:d>
                        <m:dPr>
                          <m:ctrlPr>
                            <a:rPr lang="en-US" i="1" dirty="0">
                              <a:latin typeface="Cambria Math" panose="02040503050406030204" pitchFamily="18" charset="0"/>
                            </a:rPr>
                          </m:ctrlPr>
                        </m:dPr>
                        <m:e>
                          <m:r>
                            <a:rPr lang="en-US" i="1" dirty="0">
                              <a:latin typeface="Cambria Math" panose="02040503050406030204" pitchFamily="18" charset="0"/>
                            </a:rPr>
                            <m:t>𝑚</m:t>
                          </m:r>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2</m:t>
                              </m:r>
                            </m:sub>
                          </m:sSub>
                        </m:e>
                      </m:d>
                      <m:r>
                        <a:rPr lang="en-US" i="1" dirty="0">
                          <a:latin typeface="Cambria Math" panose="02040503050406030204" pitchFamily="18" charset="0"/>
                        </a:rPr>
                        <m:t>=</m:t>
                      </m:r>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𝑝</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e>
                      </m:d>
                      <m:r>
                        <a:rPr lang="en-US" i="1" dirty="0">
                          <a:latin typeface="Cambria Math" panose="02040503050406030204" pitchFamily="18" charset="0"/>
                        </a:rPr>
                        <m:t>𝑝</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2</m:t>
                              </m:r>
                            </m:sub>
                          </m:sSub>
                        </m:e>
                        <m:e>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e>
                      </m:d>
                    </m:oMath>
                  </m:oMathPara>
                </a14:m>
                <a:endParaRPr lang="en-US" dirty="0"/>
              </a:p>
              <a:p>
                <a:pPr marL="0" indent="0">
                  <a:buNone/>
                </a:pPr>
                <a:endParaRPr lang="en-US" dirty="0" smtClean="0"/>
              </a:p>
              <a:p>
                <a:pPr marL="0" indent="0">
                  <a:buNone/>
                </a:pPr>
                <a:endParaRPr lang="en-US" dirty="0"/>
              </a:p>
              <a:p>
                <a:endParaRPr lang="en-US" dirty="0" smtClean="0"/>
              </a:p>
              <a:p>
                <a:r>
                  <a:rPr lang="en-US" dirty="0" smtClean="0"/>
                  <a:t>Drawbacks:</a:t>
                </a:r>
              </a:p>
              <a:p>
                <a:pPr lvl="1"/>
                <a:r>
                  <a:rPr lang="en-US" dirty="0" smtClean="0"/>
                  <a:t>probability </a:t>
                </a:r>
                <a:r>
                  <a:rPr lang="en-US" dirty="0"/>
                  <a:t>estimates could be </a:t>
                </a:r>
                <a:r>
                  <a:rPr lang="en-US" dirty="0" smtClean="0"/>
                  <a:t>inaccurate</a:t>
                </a:r>
              </a:p>
              <a:p>
                <a:pPr lvl="1"/>
                <a:r>
                  <a:rPr lang="en-US" dirty="0" smtClean="0"/>
                  <a:t>restricted in number of potentials to incorporate</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34344" cy="4351338"/>
              </a:xfrm>
              <a:blipFill rotWithShape="0">
                <a:blip r:embed="rId3"/>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754216" y="3222803"/>
                <a:ext cx="311489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a:latin typeface="Cambria Math" panose="02040503050406030204" pitchFamily="18" charset="0"/>
                        </a:rPr>
                        <m:t>𝑁</m:t>
                      </m:r>
                      <m:d>
                        <m:dPr>
                          <m:endChr m:val="|"/>
                          <m:ctrlPr>
                            <a:rPr lang="en-US" sz="2800" i="1" dirty="0">
                              <a:latin typeface="Cambria Math" panose="02040503050406030204" pitchFamily="18" charset="0"/>
                            </a:rPr>
                          </m:ctrlPr>
                        </m:dPr>
                        <m:e>
                          <m:d>
                            <m:dPr>
                              <m:begChr m:val="|"/>
                              <m:endChr m:val="|"/>
                              <m:ctrlPr>
                                <a:rPr lang="en-US" sz="2800" i="1" dirty="0">
                                  <a:latin typeface="Cambria Math" panose="02040503050406030204" pitchFamily="18" charset="0"/>
                                </a:rPr>
                              </m:ctrlPr>
                            </m:dPr>
                            <m:e>
                              <m:sSub>
                                <m:sSubPr>
                                  <m:ctrlPr>
                                    <a:rPr lang="en-US" sz="2800" i="1" dirty="0">
                                      <a:latin typeface="Cambria Math" panose="02040503050406030204" pitchFamily="18" charset="0"/>
                                    </a:rPr>
                                  </m:ctrlPr>
                                </m:sSubPr>
                                <m:e>
                                  <m:r>
                                    <a:rPr lang="en-US" sz="2800" b="0" i="1" dirty="0">
                                      <a:latin typeface="Cambria Math" panose="02040503050406030204" pitchFamily="18" charset="0"/>
                                    </a:rPr>
                                    <m:t>𝑑</m:t>
                                  </m:r>
                                </m:e>
                                <m:sub>
                                  <m:r>
                                    <a:rPr lang="en-US" sz="2800" b="0" i="1" dirty="0">
                                      <a:latin typeface="Cambria Math" panose="02040503050406030204" pitchFamily="18" charset="0"/>
                                    </a:rPr>
                                    <m:t>2</m:t>
                                  </m:r>
                                </m:sub>
                              </m:sSub>
                              <m:r>
                                <a:rPr lang="en-US" sz="2800" b="0" i="1" dirty="0">
                                  <a:latin typeface="Cambria Math" panose="02040503050406030204" pitchFamily="18" charset="0"/>
                                </a:rPr>
                                <m:t>−</m:t>
                              </m:r>
                              <m:sSub>
                                <m:sSubPr>
                                  <m:ctrlPr>
                                    <a:rPr lang="en-US" sz="2800" i="1" dirty="0">
                                      <a:latin typeface="Cambria Math" panose="02040503050406030204" pitchFamily="18" charset="0"/>
                                    </a:rPr>
                                  </m:ctrlPr>
                                </m:sSubPr>
                                <m:e>
                                  <m:r>
                                    <a:rPr lang="en-US" sz="2800" b="0" i="1" dirty="0">
                                      <a:latin typeface="Cambria Math" panose="02040503050406030204" pitchFamily="18" charset="0"/>
                                    </a:rPr>
                                    <m:t>𝑑</m:t>
                                  </m:r>
                                </m:e>
                                <m:sub>
                                  <m:r>
                                    <a:rPr lang="en-US" sz="2800" b="0" i="1" dirty="0">
                                      <a:latin typeface="Cambria Math" panose="02040503050406030204" pitchFamily="18" charset="0"/>
                                    </a:rPr>
                                    <m:t>1</m:t>
                                  </m:r>
                                </m:sub>
                              </m:sSub>
                            </m:e>
                          </m:d>
                          <m:r>
                            <a:rPr lang="en-US" sz="2800" i="1" dirty="0">
                              <a:latin typeface="Cambria Math" panose="02040503050406030204" pitchFamily="18" charset="0"/>
                            </a:rPr>
                            <m:t> </m:t>
                          </m:r>
                        </m:e>
                      </m:d>
                      <m:r>
                        <a:rPr lang="en-US" sz="2800" i="1" dirty="0">
                          <a:latin typeface="Cambria Math" panose="02040503050406030204" pitchFamily="18" charset="0"/>
                        </a:rPr>
                        <m:t> </m:t>
                      </m:r>
                      <m:r>
                        <a:rPr lang="el-GR" sz="2800" i="1" dirty="0">
                          <a:latin typeface="Cambria Math" panose="02040503050406030204" pitchFamily="18" charset="0"/>
                        </a:rPr>
                        <m:t>µ</m:t>
                      </m:r>
                      <m:r>
                        <a:rPr lang="en-US" sz="2800" i="1" dirty="0">
                          <a:latin typeface="Cambria Math" panose="02040503050406030204" pitchFamily="18" charset="0"/>
                        </a:rPr>
                        <m:t>, </m:t>
                      </m:r>
                      <m:r>
                        <a:rPr lang="en-US" sz="2800" i="1" dirty="0">
                          <a:latin typeface="Cambria Math" panose="02040503050406030204" pitchFamily="18" charset="0"/>
                        </a:rPr>
                        <m:t>𝜎</m:t>
                      </m:r>
                      <m:r>
                        <a:rPr lang="en-US" sz="2800" i="1" dirty="0">
                          <a:latin typeface="Cambria Math" panose="02040503050406030204" pitchFamily="18" charset="0"/>
                        </a:rPr>
                        <m:t>)</m:t>
                      </m:r>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7754216" y="3222803"/>
                <a:ext cx="3114892"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009846" y="3211902"/>
                <a:ext cx="30112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dirty="0">
                              <a:latin typeface="Cambria Math" panose="02040503050406030204" pitchFamily="18" charset="0"/>
                            </a:rPr>
                          </m:ctrlPr>
                        </m:sSubSupPr>
                        <m:e>
                          <m:r>
                            <a:rPr lang="en-US" sz="2800" i="1" dirty="0">
                              <a:latin typeface="Cambria Math" panose="02040503050406030204" pitchFamily="18" charset="0"/>
                            </a:rPr>
                            <m:t>𝑝</m:t>
                          </m:r>
                        </m:e>
                        <m:sub>
                          <m:r>
                            <a:rPr lang="en-US" sz="2800" i="1" dirty="0">
                              <a:latin typeface="Cambria Math" panose="02040503050406030204" pitchFamily="18" charset="0"/>
                            </a:rPr>
                            <m:t>𝑅𝐹</m:t>
                          </m:r>
                        </m:sub>
                        <m:sup>
                          <m:r>
                            <a:rPr lang="en-US" sz="2800" i="1" dirty="0">
                              <a:latin typeface="Cambria Math" panose="02040503050406030204" pitchFamily="18" charset="0"/>
                            </a:rPr>
                            <m:t>𝑚</m:t>
                          </m:r>
                        </m:sup>
                      </m:sSubSup>
                      <m:d>
                        <m:dPr>
                          <m:ctrlPr>
                            <a:rPr lang="en-US" sz="2800" i="1" dirty="0">
                              <a:latin typeface="Cambria Math" panose="02040503050406030204" pitchFamily="18" charset="0"/>
                            </a:rPr>
                          </m:ctrlPr>
                        </m:dPr>
                        <m:e>
                          <m:sSup>
                            <m:sSupPr>
                              <m:ctrlPr>
                                <a:rPr lang="en-US" sz="2800" b="1" i="1" dirty="0">
                                  <a:latin typeface="Cambria Math" panose="02040503050406030204" pitchFamily="18" charset="0"/>
                                </a:rPr>
                              </m:ctrlPr>
                            </m:sSupPr>
                            <m:e>
                              <m:r>
                                <a:rPr lang="en-US" sz="2800" b="1" i="1" dirty="0">
                                  <a:latin typeface="Cambria Math" panose="02040503050406030204" pitchFamily="18" charset="0"/>
                                </a:rPr>
                                <m:t>𝒇</m:t>
                              </m:r>
                            </m:e>
                            <m:sup>
                              <m:r>
                                <a:rPr lang="en-US" sz="2800" b="1" i="1" dirty="0">
                                  <a:latin typeface="Cambria Math" panose="02040503050406030204" pitchFamily="18" charset="0"/>
                                </a:rPr>
                                <m:t>𝒎</m:t>
                              </m:r>
                            </m:sup>
                          </m:sSup>
                          <m:r>
                            <a:rPr lang="en-US" sz="2800" b="1" i="1" dirty="0">
                              <a:latin typeface="Cambria Math" panose="02040503050406030204" pitchFamily="18" charset="0"/>
                            </a:rPr>
                            <m:t>(</m:t>
                          </m:r>
                          <m:r>
                            <a:rPr lang="en-US" sz="2800" i="1" dirty="0">
                              <a:latin typeface="Cambria Math" panose="02040503050406030204" pitchFamily="18" charset="0"/>
                            </a:rPr>
                            <m:t>𝑚</m:t>
                          </m:r>
                          <m:r>
                            <a:rPr lang="en-US" sz="2800" b="1" i="1" dirty="0">
                              <a:latin typeface="Cambria Math" panose="02040503050406030204" pitchFamily="18" charset="0"/>
                            </a:rPr>
                            <m:t>)</m:t>
                          </m:r>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m:t>
                              </m:r>
                              <m:r>
                                <a:rPr lang="en-US" sz="2800" b="1" i="1" dirty="0">
                                  <a:latin typeface="Cambria Math" panose="02040503050406030204" pitchFamily="18" charset="0"/>
                                </a:rPr>
                                <m:t>𝒕</m:t>
                              </m:r>
                            </m:e>
                            <m:sub>
                              <m:r>
                                <a:rPr lang="en-US" sz="2800" b="1" i="1" dirty="0">
                                  <a:latin typeface="Cambria Math" panose="02040503050406030204" pitchFamily="18" charset="0"/>
                                </a:rPr>
                                <m:t>𝟏</m:t>
                              </m:r>
                            </m:sub>
                          </m:sSub>
                          <m:r>
                            <m:rPr>
                              <m:nor/>
                            </m:rPr>
                            <a:rPr lang="en-US" sz="2800" dirty="0">
                              <a:latin typeface="Cambria Math" panose="02040503050406030204" pitchFamily="18" charset="0"/>
                            </a:rPr>
                            <m:t>,</m:t>
                          </m:r>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𝒕</m:t>
                              </m:r>
                            </m:e>
                            <m:sub>
                              <m:r>
                                <a:rPr lang="en-US" sz="2800" b="1" i="1" dirty="0">
                                  <a:latin typeface="Cambria Math" panose="02040503050406030204" pitchFamily="18" charset="0"/>
                                </a:rPr>
                                <m:t>𝟐</m:t>
                              </m:r>
                            </m:sub>
                          </m:sSub>
                        </m:e>
                      </m:d>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009846" y="3211902"/>
                <a:ext cx="3011274"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417235" y="3156437"/>
                <a:ext cx="2872838" cy="578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dirty="0">
                              <a:latin typeface="Cambria Math" panose="02040503050406030204" pitchFamily="18" charset="0"/>
                            </a:rPr>
                          </m:ctrlPr>
                        </m:sSubSupPr>
                        <m:e>
                          <m:r>
                            <a:rPr lang="en-US" sz="2800" i="1" dirty="0">
                              <a:latin typeface="Cambria Math" panose="02040503050406030204" pitchFamily="18" charset="0"/>
                            </a:rPr>
                            <m:t>𝑝</m:t>
                          </m:r>
                        </m:e>
                        <m:sub>
                          <m:r>
                            <a:rPr lang="en-US" sz="2800" i="1" dirty="0">
                              <a:latin typeface="Cambria Math" panose="02040503050406030204" pitchFamily="18" charset="0"/>
                            </a:rPr>
                            <m:t>𝑅𝐹</m:t>
                          </m:r>
                        </m:sub>
                        <m:sup>
                          <m:r>
                            <a:rPr lang="en-US" sz="2800" i="1" dirty="0">
                              <a:latin typeface="Cambria Math" panose="02040503050406030204" pitchFamily="18" charset="0"/>
                            </a:rPr>
                            <m:t>𝑑</m:t>
                          </m:r>
                        </m:sup>
                      </m:sSubSup>
                      <m:d>
                        <m:dPr>
                          <m:ctrlPr>
                            <a:rPr lang="en-US" sz="2800" i="1" dirty="0">
                              <a:latin typeface="Cambria Math" panose="02040503050406030204" pitchFamily="18" charset="0"/>
                            </a:rPr>
                          </m:ctrlPr>
                        </m:dPr>
                        <m:e>
                          <m:sSup>
                            <m:sSupPr>
                              <m:ctrlPr>
                                <a:rPr lang="en-US" sz="2800" b="1" i="1" dirty="0">
                                  <a:latin typeface="Cambria Math" panose="02040503050406030204" pitchFamily="18" charset="0"/>
                                </a:rPr>
                              </m:ctrlPr>
                            </m:sSupPr>
                            <m:e>
                              <m:r>
                                <a:rPr lang="en-US" sz="2800" b="1" i="1" dirty="0">
                                  <a:latin typeface="Cambria Math" panose="02040503050406030204" pitchFamily="18" charset="0"/>
                                </a:rPr>
                                <m:t>𝒇</m:t>
                              </m:r>
                            </m:e>
                            <m:sup>
                              <m:r>
                                <a:rPr lang="en-US" sz="2800" b="1" i="1" dirty="0">
                                  <a:latin typeface="Cambria Math" panose="02040503050406030204" pitchFamily="18" charset="0"/>
                                </a:rPr>
                                <m:t>𝒅</m:t>
                              </m:r>
                            </m:sup>
                          </m:sSup>
                          <m:r>
                            <a:rPr lang="en-US" sz="2800" b="1" i="1" dirty="0">
                              <a:latin typeface="Cambria Math" panose="02040503050406030204" pitchFamily="18" charset="0"/>
                            </a:rPr>
                            <m:t>(</m:t>
                          </m:r>
                          <m:r>
                            <a:rPr lang="en-US" sz="2800" i="1" dirty="0">
                              <a:latin typeface="Cambria Math" panose="02040503050406030204" pitchFamily="18" charset="0"/>
                            </a:rPr>
                            <m:t>𝑑</m:t>
                          </m:r>
                          <m:r>
                            <a:rPr lang="en-US" sz="2800" b="1" i="1" dirty="0">
                              <a:latin typeface="Cambria Math" panose="02040503050406030204" pitchFamily="18" charset="0"/>
                            </a:rPr>
                            <m:t>)</m:t>
                          </m:r>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m:t>
                              </m:r>
                              <m:r>
                                <a:rPr lang="en-US" sz="2800" b="1" i="1" dirty="0">
                                  <a:latin typeface="Cambria Math" panose="02040503050406030204" pitchFamily="18" charset="0"/>
                                </a:rPr>
                                <m:t>𝒕</m:t>
                              </m:r>
                            </m:e>
                            <m:sub>
                              <m:r>
                                <a:rPr lang="en-US" sz="2800" b="1" i="1" dirty="0">
                                  <a:latin typeface="Cambria Math" panose="02040503050406030204" pitchFamily="18" charset="0"/>
                                </a:rPr>
                                <m:t>𝟏</m:t>
                              </m:r>
                            </m:sub>
                          </m:sSub>
                          <m:r>
                            <m:rPr>
                              <m:nor/>
                            </m:rPr>
                            <a:rPr lang="en-US" sz="2800" dirty="0">
                              <a:latin typeface="Cambria Math" panose="02040503050406030204" pitchFamily="18" charset="0"/>
                            </a:rPr>
                            <m:t>,</m:t>
                          </m:r>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𝒕</m:t>
                              </m:r>
                            </m:e>
                            <m:sub>
                              <m:r>
                                <a:rPr lang="en-US" sz="2800" b="1" i="1" dirty="0">
                                  <a:latin typeface="Cambria Math" panose="02040503050406030204" pitchFamily="18" charset="0"/>
                                </a:rPr>
                                <m:t>𝟐</m:t>
                              </m:r>
                            </m:sub>
                          </m:sSub>
                        </m:e>
                      </m:d>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417235" y="3156437"/>
                <a:ext cx="2872838" cy="578685"/>
              </a:xfrm>
              <a:prstGeom prst="rect">
                <a:avLst/>
              </a:prstGeom>
              <a:blipFill rotWithShape="0">
                <a:blip r:embed="rId6"/>
                <a:stretch>
                  <a:fillRect/>
                </a:stretch>
              </a:blipFill>
            </p:spPr>
            <p:txBody>
              <a:bodyPr/>
              <a:lstStyle/>
              <a:p>
                <a:r>
                  <a:rPr lang="en-US">
                    <a:noFill/>
                  </a:rPr>
                  <a:t> </a:t>
                </a:r>
              </a:p>
            </p:txBody>
          </p:sp>
        </mc:Fallback>
      </mc:AlternateContent>
      <p:cxnSp>
        <p:nvCxnSpPr>
          <p:cNvPr id="7" name="Straight Arrow Connector 6"/>
          <p:cNvCxnSpPr>
            <a:endCxn id="5" idx="0"/>
          </p:cNvCxnSpPr>
          <p:nvPr/>
        </p:nvCxnSpPr>
        <p:spPr>
          <a:xfrm flipH="1">
            <a:off x="2515483" y="2614095"/>
            <a:ext cx="3338171" cy="597807"/>
          </a:xfrm>
          <a:prstGeom prst="straightConnector1">
            <a:avLst/>
          </a:prstGeom>
          <a:ln w="381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6" idx="0"/>
          </p:cNvCxnSpPr>
          <p:nvPr/>
        </p:nvCxnSpPr>
        <p:spPr>
          <a:xfrm flipH="1">
            <a:off x="5853654" y="2614095"/>
            <a:ext cx="1315392" cy="542342"/>
          </a:xfrm>
          <a:prstGeom prst="straightConnector1">
            <a:avLst/>
          </a:prstGeom>
          <a:ln w="381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a:endCxn id="4" idx="0"/>
          </p:cNvCxnSpPr>
          <p:nvPr/>
        </p:nvCxnSpPr>
        <p:spPr>
          <a:xfrm>
            <a:off x="8726492" y="2614095"/>
            <a:ext cx="585170" cy="608708"/>
          </a:xfrm>
          <a:prstGeom prst="straightConnector1">
            <a:avLst/>
          </a:prstGeom>
          <a:ln w="38100">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597883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102909"/>
            <a:ext cx="10515600" cy="1325563"/>
          </a:xfrm>
        </p:spPr>
        <p:txBody>
          <a:bodyPr/>
          <a:lstStyle/>
          <a:p>
            <a:r>
              <a:rPr lang="en-US" dirty="0"/>
              <a:t>Detection of mitosis: </a:t>
            </a:r>
            <a:r>
              <a:rPr lang="en-US" dirty="0" smtClean="0"/>
              <a:t>the workflow</a:t>
            </a:r>
            <a:endParaRPr lang="en-US" dirty="0"/>
          </a:p>
        </p:txBody>
      </p:sp>
      <p:grpSp>
        <p:nvGrpSpPr>
          <p:cNvPr id="212" name="Group 211"/>
          <p:cNvGrpSpPr/>
          <p:nvPr/>
        </p:nvGrpSpPr>
        <p:grpSpPr>
          <a:xfrm>
            <a:off x="126522" y="821685"/>
            <a:ext cx="11941887" cy="5949986"/>
            <a:chOff x="126522" y="821685"/>
            <a:chExt cx="11941887" cy="5949986"/>
          </a:xfrm>
        </p:grpSpPr>
        <p:sp>
          <p:nvSpPr>
            <p:cNvPr id="4" name="Rectangle 3"/>
            <p:cNvSpPr/>
            <p:nvPr/>
          </p:nvSpPr>
          <p:spPr>
            <a:xfrm>
              <a:off x="638593" y="2013813"/>
              <a:ext cx="5212492" cy="594360"/>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Train </a:t>
              </a:r>
              <a:r>
                <a:rPr lang="en-US" dirty="0">
                  <a:solidFill>
                    <a:schemeClr val="tx1"/>
                  </a:solidFill>
                </a:rPr>
                <a:t>two random </a:t>
              </a:r>
              <a:r>
                <a:rPr lang="en-US" dirty="0" smtClean="0">
                  <a:solidFill>
                    <a:schemeClr val="tx1"/>
                  </a:solidFill>
                </a:rPr>
                <a:t>forests:</a:t>
              </a:r>
            </a:p>
            <a:p>
              <a:pPr algn="ctr"/>
              <a:r>
                <a:rPr lang="en-US" dirty="0" smtClean="0">
                  <a:solidFill>
                    <a:schemeClr val="tx1"/>
                  </a:solidFill>
                </a:rPr>
                <a:t>one for mother, one for daughter</a:t>
              </a:r>
              <a:endParaRPr lang="en-US"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126522" y="2763668"/>
                  <a:ext cx="2051998" cy="100914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Unary </a:t>
                  </a:r>
                  <a:r>
                    <a:rPr lang="en-US" dirty="0">
                      <a:solidFill>
                        <a:schemeClr val="tx1"/>
                      </a:solidFill>
                    </a:rPr>
                    <a:t>potentials</a:t>
                  </a:r>
                  <a:r>
                    <a:rPr lang="en-US" dirty="0" smtClean="0">
                      <a:solidFill>
                        <a:schemeClr val="tx1"/>
                      </a:solidFill>
                    </a:rPr>
                    <a:t>:</a:t>
                  </a:r>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𝑚</m:t>
                            </m:r>
                          </m:sup>
                        </m:sSubSup>
                        <m:d>
                          <m:dPr>
                            <m:ctrlPr>
                              <a:rPr lang="en-US" i="1" dirty="0">
                                <a:solidFill>
                                  <a:schemeClr val="tx1"/>
                                </a:solidFill>
                                <a:latin typeface="Cambria Math" panose="02040503050406030204" pitchFamily="18" charset="0"/>
                              </a:rPr>
                            </m:ctrlPr>
                          </m:dPr>
                          <m:e>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a:solidFill>
                                      <a:schemeClr val="tx1"/>
                                    </a:solidFill>
                                    <a:latin typeface="Cambria Math" panose="02040503050406030204" pitchFamily="18" charset="0"/>
                                  </a:rPr>
                                  <m:t>𝒎</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e>
                        </m:d>
                      </m:oMath>
                    </m:oMathPara>
                  </a14:m>
                  <a:endParaRPr lang="en-US" b="1"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𝑑</m:t>
                            </m:r>
                          </m:sup>
                        </m:sSubSup>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26522" y="2763668"/>
                  <a:ext cx="2051998" cy="1009145"/>
                </a:xfrm>
                <a:prstGeom prst="rect">
                  <a:avLst/>
                </a:prstGeom>
                <a:blipFill rotWithShape="0">
                  <a:blip r:embed="rId3"/>
                  <a:stretch>
                    <a:fillRect b="-1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320987" y="1340602"/>
                  <a:ext cx="5214551" cy="451738"/>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marL="0" lvl="1" algn="ctr"/>
                  <a:r>
                    <a:rPr lang="en-US" dirty="0" smtClean="0">
                      <a:solidFill>
                        <a:schemeClr val="tx1"/>
                      </a:solidFill>
                    </a:rPr>
                    <a:t>Model higher-order potentials (e.g.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a14:m>
                  <a:r>
                    <a:rPr lang="en-US" dirty="0" smtClean="0">
                      <a:solidFill>
                        <a:schemeClr val="tx1"/>
                      </a:solidFill>
                    </a:rPr>
                    <a:t>)</a:t>
                  </a:r>
                </a:p>
              </p:txBody>
            </p:sp>
          </mc:Choice>
          <mc:Fallback xmlns="">
            <p:sp>
              <p:nvSpPr>
                <p:cNvPr id="6" name="Rectangle 5"/>
                <p:cNvSpPr>
                  <a:spLocks noRot="1" noChangeAspect="1" noMove="1" noResize="1" noEditPoints="1" noAdjustHandles="1" noChangeArrowheads="1" noChangeShapeType="1" noTextEdit="1"/>
                </p:cNvSpPr>
                <p:nvPr/>
              </p:nvSpPr>
              <p:spPr>
                <a:xfrm>
                  <a:off x="6320987" y="1340602"/>
                  <a:ext cx="5214551" cy="451738"/>
                </a:xfrm>
                <a:prstGeom prst="rect">
                  <a:avLst/>
                </a:prstGeom>
                <a:blipFill rotWithShape="0">
                  <a:blip r:embed="rId4"/>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913606" y="2818198"/>
                  <a:ext cx="2154803" cy="147611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Binary and</a:t>
                  </a:r>
                </a:p>
                <a:p>
                  <a:pPr algn="ctr"/>
                  <a:r>
                    <a:rPr lang="en-US" dirty="0" smtClean="0">
                      <a:solidFill>
                        <a:schemeClr val="tx1"/>
                      </a:solidFill>
                    </a:rPr>
                    <a:t>ternary potentials:</a:t>
                  </a: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𝑚</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dirty="0" smtClean="0">
                    <a:solidFill>
                      <a:schemeClr val="tx1"/>
                    </a:solidFill>
                  </a:endParaRPr>
                </a:p>
                <a:p>
                  <a:pPr algn="ctr"/>
                  <a:r>
                    <a:rPr lang="en-US" dirty="0" smtClean="0">
                      <a:solidFill>
                        <a:schemeClr val="tx1"/>
                      </a:solidFill>
                    </a:rPr>
                    <a:t>etc</a:t>
                  </a:r>
                  <a:r>
                    <a:rPr lang="en-US" dirty="0">
                      <a:solidFill>
                        <a:schemeClr val="tx1"/>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9913606" y="2818198"/>
                  <a:ext cx="2154803" cy="1476117"/>
                </a:xfrm>
                <a:prstGeom prst="rect">
                  <a:avLst/>
                </a:prstGeom>
                <a:blipFill rotWithShape="0">
                  <a:blip r:embed="rId5"/>
                  <a:stretch>
                    <a:fillRect t="-2066" b="-70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8593" y="1339893"/>
                  <a:ext cx="5214551" cy="391669"/>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Extract feature </a:t>
                  </a:r>
                  <a:r>
                    <a:rPr lang="en-US" dirty="0">
                      <a:solidFill>
                        <a:schemeClr val="tx1"/>
                      </a:solidFill>
                    </a:rPr>
                    <a:t>sets </a:t>
                  </a:r>
                  <a14:m>
                    <m:oMath xmlns:m="http://schemas.openxmlformats.org/officeDocument/2006/math">
                      <m:sSup>
                        <m:sSupPr>
                          <m:ctrlPr>
                            <a:rPr lang="en-US" b="1" i="1" dirty="0" smtClean="0">
                              <a:solidFill>
                                <a:schemeClr val="tx1"/>
                              </a:solidFill>
                              <a:latin typeface="Cambria Math" panose="02040503050406030204" pitchFamily="18" charset="0"/>
                            </a:rPr>
                          </m:ctrlPr>
                        </m:sSupPr>
                        <m:e>
                          <m:r>
                            <a:rPr lang="en-US" b="1" i="1" dirty="0" smtClean="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𝒎</m:t>
                          </m:r>
                        </m:sup>
                      </m:sSup>
                    </m:oMath>
                  </a14:m>
                  <a:r>
                    <a:rPr lang="en-US" dirty="0">
                      <a:solidFill>
                        <a:schemeClr val="tx1"/>
                      </a:solidFill>
                    </a:rPr>
                    <a:t> </a:t>
                  </a:r>
                  <a:r>
                    <a:rPr lang="en-US" dirty="0" smtClean="0">
                      <a:solidFill>
                        <a:schemeClr val="tx1"/>
                      </a:solidFill>
                    </a:rPr>
                    <a:t>and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oMath>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8593" y="1339893"/>
                  <a:ext cx="5214551" cy="391669"/>
                </a:xfrm>
                <a:prstGeom prst="rect">
                  <a:avLst/>
                </a:prstGeom>
                <a:blipFill rotWithShape="0">
                  <a:blip r:embed="rId6"/>
                  <a:stretch>
                    <a:fillRect t="-1515" b="-21212"/>
                  </a:stretch>
                </a:blipFill>
              </p:spPr>
              <p:txBody>
                <a:bodyPr/>
                <a:lstStyle/>
                <a:p>
                  <a:r>
                    <a:rPr lang="en-US">
                      <a:noFill/>
                    </a:rPr>
                    <a:t> </a:t>
                  </a:r>
                </a:p>
              </p:txBody>
            </p:sp>
          </mc:Fallback>
        </mc:AlternateContent>
        <p:sp>
          <p:nvSpPr>
            <p:cNvPr id="12" name="Rectangle 11"/>
            <p:cNvSpPr/>
            <p:nvPr/>
          </p:nvSpPr>
          <p:spPr>
            <a:xfrm>
              <a:off x="6320987" y="2249540"/>
              <a:ext cx="5214551" cy="363687"/>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Estimate </a:t>
              </a:r>
              <a:r>
                <a:rPr lang="en-US" dirty="0" smtClean="0">
                  <a:solidFill>
                    <a:schemeClr val="tx1"/>
                  </a:solidFill>
                </a:rPr>
                <a:t>parameters of models</a:t>
              </a:r>
              <a:endParaRPr lang="en-US"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4331939" y="821685"/>
                  <a:ext cx="352811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Input: </a:t>
                  </a:r>
                  <a:r>
                    <a:rPr lang="en-US" dirty="0" smtClean="0">
                      <a:solidFill>
                        <a:schemeClr val="tx1"/>
                      </a:solidFill>
                    </a:rPr>
                    <a:t>consecutive frames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oMath>
                  </a14:m>
                  <a:r>
                    <a:rPr lang="en-US" dirty="0">
                      <a:solidFill>
                        <a:schemeClr val="tx1"/>
                      </a:solidFill>
                    </a:rPr>
                    <a:t> and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oMath>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331939" y="821685"/>
                  <a:ext cx="3528112" cy="457200"/>
                </a:xfrm>
                <a:prstGeom prst="rect">
                  <a:avLst/>
                </a:prstGeom>
                <a:blipFill rotWithShape="0">
                  <a:blip r:embed="rId7"/>
                  <a:stretch>
                    <a:fillRect l="-1557" b="-10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480614" y="6314471"/>
                  <a:ext cx="723076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Output: </a:t>
                  </a:r>
                  <a:r>
                    <a:rPr lang="en-US" dirty="0" smtClean="0">
                      <a:solidFill>
                        <a:schemeClr val="tx1"/>
                      </a:solidFill>
                    </a:rPr>
                    <a:t>sets of tuples </a:t>
                  </a:r>
                  <a14:m>
                    <m:oMath xmlns:m="http://schemas.openxmlformats.org/officeDocument/2006/math">
                      <m:r>
                        <a:rPr lang="en-US"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b="0" i="1" dirty="0" smtClean="0">
                          <a:solidFill>
                            <a:schemeClr val="tx1"/>
                          </a:solidFill>
                          <a:latin typeface="Cambria Math" panose="02040503050406030204" pitchFamily="18" charset="0"/>
                        </a:rPr>
                        <m:t>)</m:t>
                      </m:r>
                    </m:oMath>
                  </a14:m>
                  <a:r>
                    <a:rPr lang="en-US" dirty="0" smtClean="0">
                      <a:solidFill>
                        <a:schemeClr val="tx1"/>
                      </a:solidFill>
                    </a:rPr>
                    <a:t> with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𝑝</m:t>
                          </m:r>
                        </m:e>
                        <m:sub>
                          <m:r>
                            <a:rPr lang="en-US" i="1" dirty="0" smtClean="0">
                              <a:solidFill>
                                <a:schemeClr val="tx1"/>
                              </a:solidFill>
                              <a:latin typeface="Cambria Math" panose="02040503050406030204" pitchFamily="18" charset="0"/>
                            </a:rPr>
                            <m:t>𝐶𝑅𝐹</m:t>
                          </m:r>
                        </m:sub>
                      </m:sSub>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𝑚</m:t>
                          </m:r>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2</m:t>
                              </m:r>
                            </m:sub>
                          </m:sSub>
                        </m:e>
                        <m:e>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𝟏</m:t>
                              </m:r>
                            </m:sub>
                          </m:sSub>
                          <m:r>
                            <a:rPr lang="en-US" i="1" dirty="0" smtClean="0">
                              <a:solidFill>
                                <a:schemeClr val="tx1"/>
                              </a:solidFill>
                              <a:latin typeface="Cambria Math" panose="02040503050406030204" pitchFamily="18" charset="0"/>
                            </a:rPr>
                            <m:t>,</m:t>
                          </m:r>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𝟐</m:t>
                              </m:r>
                            </m:sub>
                          </m:sSub>
                        </m:e>
                      </m:d>
                      <m:r>
                        <a:rPr lang="en-US" b="1" i="1" dirty="0" smtClean="0">
                          <a:solidFill>
                            <a:schemeClr val="tx1"/>
                          </a:solidFill>
                          <a:latin typeface="Cambria Math" panose="02040503050406030204" pitchFamily="18" charset="0"/>
                        </a:rPr>
                        <m:t>&gt;</m:t>
                      </m:r>
                      <m:r>
                        <a:rPr lang="en-US" b="0" i="1" dirty="0" smtClean="0">
                          <a:solidFill>
                            <a:schemeClr val="tx1"/>
                          </a:solidFill>
                          <a:latin typeface="Cambria Math" panose="02040503050406030204" pitchFamily="18" charset="0"/>
                        </a:rPr>
                        <m:t>𝑡h𝑟𝑒𝑠h𝑜𝑙𝑑</m:t>
                      </m:r>
                    </m:oMath>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480614" y="6314471"/>
                  <a:ext cx="7230762" cy="457200"/>
                </a:xfrm>
                <a:prstGeom prst="rect">
                  <a:avLst/>
                </a:prstGeom>
                <a:blipFill rotWithShape="0">
                  <a:blip r:embed="rId8"/>
                  <a:stretch>
                    <a:fillRect l="-337" b="-10667"/>
                  </a:stretch>
                </a:blipFill>
                <a:ln>
                  <a:noFill/>
                </a:ln>
              </p:spPr>
              <p:txBody>
                <a:bodyPr/>
                <a:lstStyle/>
                <a:p>
                  <a:r>
                    <a:rPr lang="en-US">
                      <a:noFill/>
                    </a:rPr>
                    <a:t> </a:t>
                  </a:r>
                </a:p>
              </p:txBody>
            </p:sp>
          </mc:Fallback>
        </mc:AlternateContent>
        <p:cxnSp>
          <p:nvCxnSpPr>
            <p:cNvPr id="22" name="Straight Arrow Connector 21"/>
            <p:cNvCxnSpPr>
              <a:stCxn id="14" idx="1"/>
              <a:endCxn id="11" idx="0"/>
            </p:cNvCxnSpPr>
            <p:nvPr/>
          </p:nvCxnSpPr>
          <p:spPr>
            <a:xfrm flipH="1">
              <a:off x="3245869" y="1050285"/>
              <a:ext cx="1086070" cy="28960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4" idx="3"/>
              <a:endCxn id="6" idx="0"/>
            </p:cNvCxnSpPr>
            <p:nvPr/>
          </p:nvCxnSpPr>
          <p:spPr>
            <a:xfrm>
              <a:off x="7860051" y="1050285"/>
              <a:ext cx="1068212" cy="29031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6" idx="2"/>
              <a:endCxn id="12" idx="0"/>
            </p:cNvCxnSpPr>
            <p:nvPr/>
          </p:nvCxnSpPr>
          <p:spPr>
            <a:xfrm>
              <a:off x="8928263" y="1792340"/>
              <a:ext cx="0"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2"/>
              <a:endCxn id="4" idx="0"/>
            </p:cNvCxnSpPr>
            <p:nvPr/>
          </p:nvCxnSpPr>
          <p:spPr>
            <a:xfrm flipH="1">
              <a:off x="3244839" y="1731562"/>
              <a:ext cx="1030" cy="2822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9" idx="2"/>
              <a:endCxn id="15" idx="0"/>
            </p:cNvCxnSpPr>
            <p:nvPr/>
          </p:nvCxnSpPr>
          <p:spPr>
            <a:xfrm flipH="1">
              <a:off x="6095995" y="5603265"/>
              <a:ext cx="1488910" cy="71120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211" name="Group 210"/>
            <p:cNvGrpSpPr/>
            <p:nvPr/>
          </p:nvGrpSpPr>
          <p:grpSpPr>
            <a:xfrm>
              <a:off x="5266484" y="3528757"/>
              <a:ext cx="4636838" cy="2203362"/>
              <a:chOff x="5266484" y="3528757"/>
              <a:chExt cx="4636838" cy="2203362"/>
            </a:xfrm>
          </p:grpSpPr>
          <mc:AlternateContent xmlns:mc="http://schemas.openxmlformats.org/markup-compatibility/2006" xmlns:a14="http://schemas.microsoft.com/office/drawing/2010/main">
            <mc:Choice Requires="a14">
              <p:sp>
                <p:nvSpPr>
                  <p:cNvPr id="8" name="Rectangle 7"/>
                  <p:cNvSpPr/>
                  <p:nvPr/>
                </p:nvSpPr>
                <p:spPr>
                  <a:xfrm>
                    <a:off x="5487602" y="3630341"/>
                    <a:ext cx="4194606" cy="10364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Conditional Random Field (CRF):</a:t>
                    </a:r>
                  </a:p>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𝐶𝑅𝐹</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m:t>
                              </m:r>
                            </m:num>
                            <m:den>
                              <m:r>
                                <a:rPr lang="en-US" i="1" dirty="0">
                                  <a:solidFill>
                                    <a:schemeClr val="tx1"/>
                                  </a:solidFill>
                                  <a:latin typeface="Cambria Math" panose="02040503050406030204" pitchFamily="18" charset="0"/>
                                </a:rPr>
                                <m:t>𝑍</m:t>
                              </m:r>
                            </m:den>
                          </m:f>
                          <m:r>
                            <m:rPr>
                              <m:sty m:val="p"/>
                            </m:rPr>
                            <a:rPr lang="en-US" dirty="0">
                              <a:solidFill>
                                <a:schemeClr val="tx1"/>
                              </a:solidFill>
                              <a:latin typeface="Cambria Math" panose="02040503050406030204" pitchFamily="18" charset="0"/>
                            </a:rPr>
                            <m:t>exp</m:t>
                          </m:r>
                          <m:r>
                            <a:rPr lang="en-US" i="1" dirty="0">
                              <a:solidFill>
                                <a:schemeClr val="tx1"/>
                              </a:solidFill>
                              <a:latin typeface="Cambria Math" panose="02040503050406030204" pitchFamily="18" charset="0"/>
                            </a:rPr>
                            <m:t>⁡(</m:t>
                          </m:r>
                          <m:nary>
                            <m:naryPr>
                              <m:chr m:val="∑"/>
                              <m:supHide m:val="on"/>
                              <m:ctrlPr>
                                <a:rPr lang="en-US" i="1" dirty="0">
                                  <a:solidFill>
                                    <a:schemeClr val="tx1"/>
                                  </a:solidFill>
                                  <a:latin typeface="Cambria Math" panose="02040503050406030204" pitchFamily="18" charset="0"/>
                                </a:rPr>
                              </m:ctrlPr>
                            </m:naryPr>
                            <m:sub>
                              <m:r>
                                <m:rPr>
                                  <m:brk m:alnAt="7"/>
                                </m:rPr>
                                <a:rPr lang="en-US" i="1" dirty="0">
                                  <a:solidFill>
                                    <a:schemeClr val="tx1"/>
                                  </a:solidFill>
                                  <a:latin typeface="Cambria Math" panose="02040503050406030204" pitchFamily="18" charset="0"/>
                                </a:rPr>
                                <m:t>𝐴</m:t>
                              </m:r>
                            </m:sub>
                            <m:sup/>
                            <m:e>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r>
                                    <a:rPr lang="en-US" i="1" dirty="0">
                                      <a:solidFill>
                                        <a:schemeClr val="tx1"/>
                                      </a:solidFill>
                                      <a:latin typeface="Cambria Math" panose="02040503050406030204" pitchFamily="18" charset="0"/>
                                    </a:rPr>
                                    <m:t>𝐴</m:t>
                                  </m:r>
                                </m:sup>
                              </m:sSup>
                            </m:e>
                          </m:nary>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487602" y="3630341"/>
                    <a:ext cx="4194606" cy="1036470"/>
                  </a:xfrm>
                  <a:prstGeom prst="rect">
                    <a:avLst/>
                  </a:prstGeom>
                  <a:blipFill rotWithShape="0">
                    <a:blip r:embed="rId9"/>
                    <a:stretch>
                      <a:fillRect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87602" y="5013241"/>
                    <a:ext cx="4194606" cy="590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Learn </a:t>
                    </a:r>
                    <a:r>
                      <a:rPr lang="en-US" dirty="0">
                        <a:solidFill>
                          <a:schemeClr val="tx1"/>
                        </a:solidFill>
                      </a:rPr>
                      <a:t>weights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oMath>
                    </a14:m>
                    <a:r>
                      <a:rPr lang="en-US" dirty="0">
                        <a:solidFill>
                          <a:schemeClr val="tx1"/>
                        </a:solidFill>
                      </a:rPr>
                      <a:t> of potentials using maximum likelihood</a:t>
                    </a:r>
                  </a:p>
                </p:txBody>
              </p:sp>
            </mc:Choice>
            <mc:Fallback xmlns="">
              <p:sp>
                <p:nvSpPr>
                  <p:cNvPr id="9" name="Rectangle 8"/>
                  <p:cNvSpPr>
                    <a:spLocks noRot="1" noChangeAspect="1" noMove="1" noResize="1" noEditPoints="1" noAdjustHandles="1" noChangeArrowheads="1" noChangeShapeType="1" noTextEdit="1"/>
                  </p:cNvSpPr>
                  <p:nvPr/>
                </p:nvSpPr>
                <p:spPr>
                  <a:xfrm>
                    <a:off x="5487602" y="5013241"/>
                    <a:ext cx="4194606" cy="590024"/>
                  </a:xfrm>
                  <a:prstGeom prst="rect">
                    <a:avLst/>
                  </a:prstGeom>
                  <a:blipFill rotWithShape="0">
                    <a:blip r:embed="rId10"/>
                    <a:stretch>
                      <a:fillRect t="-7071" b="-19192"/>
                    </a:stretch>
                  </a:blipFill>
                </p:spPr>
                <p:txBody>
                  <a:bodyPr/>
                  <a:lstStyle/>
                  <a:p>
                    <a:r>
                      <a:rPr lang="en-US">
                        <a:noFill/>
                      </a:rPr>
                      <a:t> </a:t>
                    </a:r>
                  </a:p>
                </p:txBody>
              </p:sp>
            </mc:Fallback>
          </mc:AlternateContent>
          <p:cxnSp>
            <p:nvCxnSpPr>
              <p:cNvPr id="40" name="Straight Arrow Connector 39"/>
              <p:cNvCxnSpPr>
                <a:stCxn id="8" idx="2"/>
                <a:endCxn id="9" idx="0"/>
              </p:cNvCxnSpPr>
              <p:nvPr/>
            </p:nvCxnSpPr>
            <p:spPr>
              <a:xfrm>
                <a:off x="7584905" y="4666811"/>
                <a:ext cx="0" cy="34643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3" name="Rectangle 102"/>
              <p:cNvSpPr/>
              <p:nvPr/>
            </p:nvSpPr>
            <p:spPr>
              <a:xfrm>
                <a:off x="5266484" y="3528757"/>
                <a:ext cx="4636838" cy="22033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Arrow Connector 110"/>
            <p:cNvCxnSpPr>
              <a:stCxn id="104" idx="3"/>
              <a:endCxn id="103" idx="1"/>
            </p:cNvCxnSpPr>
            <p:nvPr/>
          </p:nvCxnSpPr>
          <p:spPr>
            <a:xfrm>
              <a:off x="4853679" y="4623959"/>
              <a:ext cx="412805" cy="6479"/>
            </a:xfrm>
            <a:prstGeom prst="straightConnector1">
              <a:avLst/>
            </a:prstGeom>
            <a:ln w="38100">
              <a:solidFill>
                <a:schemeClr val="accent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 idx="1"/>
              <a:endCxn id="12" idx="3"/>
            </p:cNvCxnSpPr>
            <p:nvPr/>
          </p:nvCxnSpPr>
          <p:spPr>
            <a:xfrm rot="10800000" flipH="1" flipV="1">
              <a:off x="638592" y="2310992"/>
              <a:ext cx="10896945" cy="120391"/>
            </a:xfrm>
            <a:prstGeom prst="bentConnector5">
              <a:avLst>
                <a:gd name="adj1" fmla="val -2098"/>
                <a:gd name="adj2" fmla="val 440925"/>
                <a:gd name="adj3" fmla="val 102098"/>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03" idx="0"/>
            </p:cNvCxnSpPr>
            <p:nvPr/>
          </p:nvCxnSpPr>
          <p:spPr>
            <a:xfrm>
              <a:off x="6095995" y="2847607"/>
              <a:ext cx="1488908" cy="681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4" idx="2"/>
              <a:endCxn id="15" idx="0"/>
            </p:cNvCxnSpPr>
            <p:nvPr/>
          </p:nvCxnSpPr>
          <p:spPr>
            <a:xfrm>
              <a:off x="2746136" y="5168316"/>
              <a:ext cx="3349859" cy="1146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38592" y="4079602"/>
              <a:ext cx="4215087" cy="108871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Alternative:</a:t>
              </a:r>
            </a:p>
            <a:p>
              <a:pPr algn="ctr"/>
              <a:r>
                <a:rPr lang="en-US" dirty="0" smtClean="0">
                  <a:solidFill>
                    <a:schemeClr val="tx1"/>
                  </a:solidFill>
                </a:rPr>
                <a:t>Bayes’ theorem</a:t>
              </a:r>
            </a:p>
          </p:txBody>
        </p:sp>
        <p:cxnSp>
          <p:nvCxnSpPr>
            <p:cNvPr id="148" name="Straight Arrow Connector 147"/>
            <p:cNvCxnSpPr>
              <a:endCxn id="104" idx="0"/>
            </p:cNvCxnSpPr>
            <p:nvPr/>
          </p:nvCxnSpPr>
          <p:spPr>
            <a:xfrm flipH="1">
              <a:off x="2746136" y="2826727"/>
              <a:ext cx="3275705" cy="12528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62813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Random Field (CRF) formulation [12, 13]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13268"/>
                <a:ext cx="10515600" cy="4351338"/>
              </a:xfrm>
            </p:spPr>
            <p:txBody>
              <a:bodyPr>
                <a:normAutofit/>
              </a:bodyPr>
              <a:lstStyle/>
              <a:p>
                <a:pPr marL="0" indent="0">
                  <a:buNone/>
                </a:pPr>
                <a:endParaRPr lang="en-US" i="1" dirty="0" smtClean="0">
                  <a:latin typeface="Cambria Math" panose="02040503050406030204" pitchFamily="18" charset="0"/>
                </a:endParaRPr>
              </a:p>
              <a:p>
                <a:endParaRPr lang="en-US" i="1" dirty="0" smtClean="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𝑈</m:t>
                    </m:r>
                    <m:r>
                      <a:rPr lang="en-US" i="1" dirty="0" smtClean="0">
                        <a:latin typeface="Cambria Math" panose="02040503050406030204" pitchFamily="18" charset="0"/>
                      </a:rPr>
                      <m:t> =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2</m:t>
                            </m:r>
                          </m:sub>
                        </m:sSub>
                      </m:e>
                    </m:d>
                  </m:oMath>
                </a14:m>
                <a:endParaRPr lang="en-US" b="0" i="1" dirty="0" smtClean="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𝐵</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1</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2</m:t>
                                </m:r>
                              </m:sub>
                            </m:sSub>
                          </m:e>
                        </m:d>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2</m:t>
                                </m:r>
                              </m:sub>
                            </m:sSub>
                          </m:e>
                        </m:d>
                      </m:e>
                    </m:d>
                  </m:oMath>
                </a14:m>
                <a:endParaRPr lang="en-US" b="0" i="1" dirty="0" smtClean="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m:t>
                    </m:r>
                    <m:r>
                      <a:rPr lang="en-US" i="1" dirty="0" smtClean="0">
                        <a:latin typeface="Cambria Math" panose="02040503050406030204" pitchFamily="18" charset="0"/>
                      </a:rPr>
                      <m:t>𝑚</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oMath>
                </a14:m>
                <a:endParaRPr lang="en-US" i="1" dirty="0" smtClean="0">
                  <a:latin typeface="Cambria Math" panose="02040503050406030204" pitchFamily="18" charset="0"/>
                </a:endParaRPr>
              </a:p>
              <a:p>
                <a:pPr marL="0" indent="0">
                  <a:buNone/>
                </a:pPr>
                <a:endParaRPr lang="en-US"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𝑚</m:t>
                          </m:r>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2</m:t>
                              </m:r>
                            </m:sub>
                          </m:sSub>
                        </m:e>
                        <m:e>
                          <m:r>
                            <a:rPr lang="en-US" b="1" i="1" dirty="0" smtClean="0">
                              <a:latin typeface="Cambria Math" panose="02040503050406030204" pitchFamily="18" charset="0"/>
                            </a:rPr>
                            <m:t>𝒙</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𝑍</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den>
                      </m:f>
                      <m:nary>
                        <m:naryPr>
                          <m:chr m:val="∏"/>
                          <m:supHide m:val="on"/>
                          <m:ctrlPr>
                            <a:rPr lang="en-US" b="0" i="1" dirty="0" smtClean="0">
                              <a:latin typeface="Cambria Math" panose="02040503050406030204" pitchFamily="18" charset="0"/>
                            </a:rPr>
                          </m:ctrlPr>
                        </m:naryPr>
                        <m:sub>
                          <m:r>
                            <m:rPr>
                              <m:brk m:alnAt="7"/>
                            </m:rP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𝑈</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𝜓</m:t>
                              </m:r>
                            </m:e>
                            <m:sub>
                              <m:r>
                                <a:rPr lang="en-US" b="0" i="1" dirty="0" smtClean="0">
                                  <a:latin typeface="Cambria Math" panose="02040503050406030204" pitchFamily="18" charset="0"/>
                                </a:rPr>
                                <m:t>𝑖</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r>
                                <a:rPr lang="en-US" b="0" i="1" dirty="0" smtClean="0">
                                  <a:latin typeface="Cambria Math" panose="02040503050406030204" pitchFamily="18" charset="0"/>
                                </a:rPr>
                                <m:t>, </m:t>
                              </m:r>
                              <m:r>
                                <a:rPr lang="en-US" b="1" i="1" dirty="0" smtClean="0">
                                  <a:latin typeface="Cambria Math" panose="02040503050406030204" pitchFamily="18" charset="0"/>
                                </a:rPr>
                                <m:t>𝒙</m:t>
                              </m:r>
                            </m:e>
                          </m:d>
                        </m:e>
                      </m:nary>
                      <m:nary>
                        <m:naryPr>
                          <m:chr m:val="∏"/>
                          <m:supHide m:val="on"/>
                          <m:ctrlPr>
                            <a:rPr lang="en-US" b="0" i="1" dirty="0" smtClean="0">
                              <a:latin typeface="Cambria Math" panose="02040503050406030204" pitchFamily="18" charset="0"/>
                            </a:rPr>
                          </m:ctrlPr>
                        </m:naryPr>
                        <m:sub>
                          <m:r>
                            <m:rPr>
                              <m:brk m:alnAt="7"/>
                            </m:rP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 </m:t>
                          </m:r>
                          <m: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𝐵</m:t>
                          </m:r>
                        </m:sub>
                        <m:sup/>
                        <m:e>
                          <m:sSub>
                            <m:sSubPr>
                              <m:ctrlPr>
                                <a:rPr lang="en-US" i="1" dirty="0" smtClean="0">
                                  <a:latin typeface="Cambria Math" panose="02040503050406030204" pitchFamily="18" charset="0"/>
                                </a:rPr>
                              </m:ctrlPr>
                            </m:sSubPr>
                            <m:e>
                              <m:r>
                                <a:rPr lang="en-US" i="1" dirty="0">
                                  <a:latin typeface="Cambria Math" panose="02040503050406030204" pitchFamily="18" charset="0"/>
                                </a:rPr>
                                <m:t>𝜓</m:t>
                              </m:r>
                            </m:e>
                            <m:sub>
                              <m:r>
                                <a:rPr lang="en-US" i="1" dirty="0">
                                  <a:latin typeface="Cambria Math" panose="02040503050406030204" pitchFamily="18" charset="0"/>
                                </a:rPr>
                                <m:t>𝑖</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 </m:t>
                          </m:r>
                          <m:r>
                            <a:rPr lang="en-US" b="0" i="1" dirty="0" smtClean="0">
                              <a:latin typeface="Cambria Math" panose="02040503050406030204" pitchFamily="18" charset="0"/>
                            </a:rPr>
                            <m:t>𝑗</m:t>
                          </m:r>
                          <m:r>
                            <a:rPr lang="en-US" b="0" i="1" dirty="0" smtClean="0">
                              <a:latin typeface="Cambria Math" panose="02040503050406030204" pitchFamily="18" charset="0"/>
                            </a:rPr>
                            <m:t>)</m:t>
                          </m:r>
                        </m:e>
                      </m:nary>
                      <m:nary>
                        <m:naryPr>
                          <m:chr m:val="∏"/>
                          <m:supHide m:val="on"/>
                          <m:ctrlPr>
                            <a:rPr lang="en-US" i="1" dirty="0">
                              <a:latin typeface="Cambria Math" panose="02040503050406030204" pitchFamily="18" charset="0"/>
                            </a:rPr>
                          </m:ctrlPr>
                        </m:naryPr>
                        <m:sub>
                          <m:r>
                            <a:rPr lang="en-US" b="0" i="1" dirty="0" smtClean="0">
                              <a:latin typeface="Cambria Math" panose="02040503050406030204" pitchFamily="18" charset="0"/>
                            </a:rPr>
                            <m:t>(</m:t>
                          </m:r>
                          <m:r>
                            <m:rPr>
                              <m:brk m:alnAt="7"/>
                            </m:rPr>
                            <a:rPr lang="en-US" i="1" dirty="0">
                              <a:latin typeface="Cambria Math" panose="02040503050406030204" pitchFamily="18" charset="0"/>
                            </a:rPr>
                            <m:t>𝑖</m:t>
                          </m:r>
                          <m:r>
                            <a:rPr lang="en-US" i="1" dirty="0">
                              <a:latin typeface="Cambria Math" panose="02040503050406030204" pitchFamily="18" charset="0"/>
                            </a:rPr>
                            <m:t>, </m:t>
                          </m:r>
                          <m:r>
                            <a:rPr lang="en-US" i="1" dirty="0">
                              <a:latin typeface="Cambria Math" panose="02040503050406030204" pitchFamily="18" charset="0"/>
                            </a:rPr>
                            <m:t>𝑗</m:t>
                          </m:r>
                          <m:r>
                            <a:rPr lang="en-US" b="0" i="1" dirty="0" smtClean="0">
                              <a:latin typeface="Cambria Math" panose="02040503050406030204" pitchFamily="18" charset="0"/>
                            </a:rPr>
                            <m:t>, </m:t>
                          </m:r>
                          <m:r>
                            <a:rPr lang="en-US" b="0" i="1" dirty="0" smtClean="0">
                              <a:latin typeface="Cambria Math" panose="02040503050406030204" pitchFamily="18" charset="0"/>
                            </a:rPr>
                            <m:t>𝑘</m:t>
                          </m:r>
                          <m:r>
                            <a:rPr lang="en-US" b="0" i="1" dirty="0" smtClean="0">
                              <a:latin typeface="Cambria Math" panose="02040503050406030204" pitchFamily="18" charset="0"/>
                            </a:rPr>
                            <m:t>)</m:t>
                          </m:r>
                          <m:r>
                            <m:rPr>
                              <m:brk m:alnAt="7"/>
                            </m:rPr>
                            <a:rPr lang="en-US" i="1" dirty="0">
                              <a:latin typeface="Cambria Math" panose="02040503050406030204" pitchFamily="18" charset="0"/>
                            </a:rPr>
                            <m:t>∊</m:t>
                          </m:r>
                          <m:r>
                            <a:rPr lang="en-US" b="0" i="1" dirty="0" smtClean="0">
                              <a:latin typeface="Cambria Math" panose="02040503050406030204" pitchFamily="18" charset="0"/>
                            </a:rPr>
                            <m:t>𝑇</m:t>
                          </m:r>
                        </m:sub>
                        <m:sup/>
                        <m:e>
                          <m:sSub>
                            <m:sSubPr>
                              <m:ctrlPr>
                                <a:rPr lang="en-US" i="1" dirty="0">
                                  <a:latin typeface="Cambria Math" panose="02040503050406030204" pitchFamily="18" charset="0"/>
                                </a:rPr>
                              </m:ctrlPr>
                            </m:sSubPr>
                            <m:e>
                              <m:r>
                                <a:rPr lang="en-US" i="1" dirty="0">
                                  <a:latin typeface="Cambria Math" panose="02040503050406030204" pitchFamily="18" charset="0"/>
                                </a:rPr>
                                <m:t>𝜓</m:t>
                              </m:r>
                            </m:e>
                            <m:sub>
                              <m:r>
                                <a:rPr lang="en-US" i="1" dirty="0">
                                  <a:latin typeface="Cambria Math" panose="02040503050406030204" pitchFamily="18" charset="0"/>
                                </a:rPr>
                                <m:t>𝑖𝑗</m:t>
                              </m:r>
                              <m:r>
                                <a:rPr lang="en-US" b="0" i="1" dirty="0" smtClean="0">
                                  <a:latin typeface="Cambria Math" panose="02040503050406030204" pitchFamily="18" charset="0"/>
                                </a:rPr>
                                <m:t>𝑘</m:t>
                              </m:r>
                            </m:sub>
                          </m:sSub>
                          <m:r>
                            <a:rPr lang="en-US" i="1" dirty="0">
                              <a:latin typeface="Cambria Math" panose="02040503050406030204" pitchFamily="18" charset="0"/>
                            </a:rPr>
                            <m:t>(</m:t>
                          </m:r>
                          <m:r>
                            <a:rPr lang="en-US" i="1" dirty="0">
                              <a:latin typeface="Cambria Math" panose="02040503050406030204" pitchFamily="18" charset="0"/>
                            </a:rPr>
                            <m:t>𝑖</m:t>
                          </m:r>
                          <m:r>
                            <a:rPr lang="en-US" i="1" dirty="0">
                              <a:latin typeface="Cambria Math" panose="02040503050406030204" pitchFamily="18" charset="0"/>
                            </a:rPr>
                            <m:t>, </m:t>
                          </m:r>
                          <m:r>
                            <a:rPr lang="en-US" i="1" dirty="0">
                              <a:latin typeface="Cambria Math" panose="02040503050406030204" pitchFamily="18" charset="0"/>
                            </a:rPr>
                            <m:t>𝑗</m:t>
                          </m:r>
                          <m:r>
                            <a:rPr lang="en-US" i="1" dirty="0">
                              <a:latin typeface="Cambria Math" panose="02040503050406030204" pitchFamily="18" charset="0"/>
                            </a:rPr>
                            <m:t>, </m:t>
                          </m:r>
                          <m:r>
                            <a:rPr lang="en-US" b="0" i="1" dirty="0" smtClean="0">
                              <a:latin typeface="Cambria Math" panose="02040503050406030204" pitchFamily="18" charset="0"/>
                            </a:rPr>
                            <m:t>𝑘</m:t>
                          </m:r>
                          <m:r>
                            <a:rPr lang="en-US" i="1" dirty="0">
                              <a:latin typeface="Cambria Math" panose="02040503050406030204" pitchFamily="18" charset="0"/>
                            </a:rPr>
                            <m:t>)</m:t>
                          </m:r>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13268"/>
                <a:ext cx="10515600" cy="4351338"/>
              </a:xfrm>
              <a:blipFill rotWithShape="0">
                <a:blip r:embed="rId3"/>
                <a:stretch>
                  <a:fillRect/>
                </a:stretch>
              </a:blipFill>
            </p:spPr>
            <p:txBody>
              <a:bodyPr/>
              <a:lstStyle/>
              <a:p>
                <a:r>
                  <a:rPr lang="en-US">
                    <a:noFill/>
                  </a:rPr>
                  <a:t> </a:t>
                </a:r>
              </a:p>
            </p:txBody>
          </p:sp>
        </mc:Fallback>
      </mc:AlternateContent>
      <p:grpSp>
        <p:nvGrpSpPr>
          <p:cNvPr id="104" name="Group 103"/>
          <p:cNvGrpSpPr/>
          <p:nvPr/>
        </p:nvGrpSpPr>
        <p:grpSpPr>
          <a:xfrm>
            <a:off x="7513077" y="1500874"/>
            <a:ext cx="3476881" cy="3043410"/>
            <a:chOff x="3068077" y="1437374"/>
            <a:chExt cx="3476881" cy="3043410"/>
          </a:xfrm>
        </p:grpSpPr>
        <mc:AlternateContent xmlns:mc="http://schemas.openxmlformats.org/markup-compatibility/2006" xmlns:a14="http://schemas.microsoft.com/office/drawing/2010/main">
          <mc:Choice Requires="a14">
            <p:sp>
              <p:nvSpPr>
                <p:cNvPr id="4" name="Oval 3"/>
                <p:cNvSpPr/>
                <p:nvPr/>
              </p:nvSpPr>
              <p:spPr>
                <a:xfrm>
                  <a:off x="3068077" y="3386948"/>
                  <a:ext cx="506627" cy="506627"/>
                </a:xfrm>
                <a:prstGeom prst="ellipse">
                  <a:avLst/>
                </a:prstGeom>
                <a:ln w="1270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𝑚</m:t>
                        </m:r>
                      </m:oMath>
                    </m:oMathPara>
                  </a14:m>
                  <a:endParaRPr lang="en-US" sz="2400" dirty="0">
                    <a:solidFill>
                      <a:schemeClr val="tx1"/>
                    </a:solidFill>
                  </a:endParaRPr>
                </a:p>
              </p:txBody>
            </p:sp>
          </mc:Choice>
          <mc:Fallback xmlns="">
            <p:sp>
              <p:nvSpPr>
                <p:cNvPr id="4" name="Oval 3"/>
                <p:cNvSpPr>
                  <a:spLocks noRot="1" noChangeAspect="1" noMove="1" noResize="1" noEditPoints="1" noAdjustHandles="1" noChangeArrowheads="1" noChangeShapeType="1" noTextEdit="1"/>
                </p:cNvSpPr>
                <p:nvPr/>
              </p:nvSpPr>
              <p:spPr>
                <a:xfrm>
                  <a:off x="3068077" y="3386948"/>
                  <a:ext cx="506627" cy="506627"/>
                </a:xfrm>
                <a:prstGeom prst="ellipse">
                  <a:avLst/>
                </a:prstGeom>
                <a:blipFill rotWithShape="0">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4506613" y="2645541"/>
                  <a:ext cx="506627" cy="506627"/>
                </a:xfrm>
                <a:prstGeom prst="ellipse">
                  <a:avLst/>
                </a:prstGeom>
                <a:ln w="1270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𝑑</m:t>
                            </m:r>
                          </m:e>
                          <m:sub>
                            <m:r>
                              <a:rPr lang="en-US" sz="2400" b="0" i="1" dirty="0" smtClean="0">
                                <a:solidFill>
                                  <a:schemeClr val="tx1"/>
                                </a:solidFill>
                                <a:latin typeface="Cambria Math" panose="02040503050406030204" pitchFamily="18" charset="0"/>
                              </a:rPr>
                              <m:t>1</m:t>
                            </m:r>
                          </m:sub>
                        </m:sSub>
                      </m:oMath>
                    </m:oMathPara>
                  </a14:m>
                  <a:endParaRPr lang="en-US" sz="2400" dirty="0">
                    <a:solidFill>
                      <a:schemeClr val="tx1"/>
                    </a:solidFill>
                  </a:endParaRPr>
                </a:p>
              </p:txBody>
            </p:sp>
          </mc:Choice>
          <mc:Fallback xmlns="">
            <p:sp>
              <p:nvSpPr>
                <p:cNvPr id="5" name="Oval 4"/>
                <p:cNvSpPr>
                  <a:spLocks noRot="1" noChangeAspect="1" noMove="1" noResize="1" noEditPoints="1" noAdjustHandles="1" noChangeArrowheads="1" noChangeShapeType="1" noTextEdit="1"/>
                </p:cNvSpPr>
                <p:nvPr/>
              </p:nvSpPr>
              <p:spPr>
                <a:xfrm>
                  <a:off x="4506613" y="2645541"/>
                  <a:ext cx="506627" cy="506627"/>
                </a:xfrm>
                <a:prstGeom prst="ellipse">
                  <a:avLst/>
                </a:prstGeom>
                <a:blipFill rotWithShape="0">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6038331" y="3386948"/>
                  <a:ext cx="506627" cy="506627"/>
                </a:xfrm>
                <a:prstGeom prst="ellipse">
                  <a:avLst/>
                </a:prstGeom>
                <a:ln w="1270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𝑑</m:t>
                            </m:r>
                          </m:e>
                          <m:sub>
                            <m:r>
                              <a:rPr lang="en-US" sz="2400" b="0" i="1" dirty="0" smtClean="0">
                                <a:solidFill>
                                  <a:schemeClr val="tx1"/>
                                </a:solidFill>
                                <a:latin typeface="Cambria Math" panose="02040503050406030204" pitchFamily="18" charset="0"/>
                              </a:rPr>
                              <m:t>2</m:t>
                            </m:r>
                          </m:sub>
                        </m:sSub>
                      </m:oMath>
                    </m:oMathPara>
                  </a14:m>
                  <a:endParaRPr lang="en-US" sz="2400" dirty="0">
                    <a:solidFill>
                      <a:schemeClr val="tx1"/>
                    </a:solidFill>
                  </a:endParaRPr>
                </a:p>
              </p:txBody>
            </p:sp>
          </mc:Choice>
          <mc:Fallback xmlns="">
            <p:sp>
              <p:nvSpPr>
                <p:cNvPr id="6" name="Oval 5"/>
                <p:cNvSpPr>
                  <a:spLocks noRot="1" noChangeAspect="1" noMove="1" noResize="1" noEditPoints="1" noAdjustHandles="1" noChangeArrowheads="1" noChangeShapeType="1" noTextEdit="1"/>
                </p:cNvSpPr>
                <p:nvPr/>
              </p:nvSpPr>
              <p:spPr>
                <a:xfrm>
                  <a:off x="6038331" y="3386948"/>
                  <a:ext cx="506627" cy="506627"/>
                </a:xfrm>
                <a:prstGeom prst="ellipse">
                  <a:avLst/>
                </a:prstGeom>
                <a:blipFill rotWithShape="0">
                  <a:blip r:embed="rId6"/>
                  <a:stretch>
                    <a:fillRect l="-1176"/>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4506613" y="1437374"/>
                  <a:ext cx="506627" cy="506627"/>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 </m:t>
                        </m:r>
                        <m:r>
                          <a:rPr lang="en-US" sz="2400" b="1" i="1" dirty="0" smtClean="0">
                            <a:solidFill>
                              <a:schemeClr val="tx1"/>
                            </a:solidFill>
                            <a:latin typeface="Cambria Math" panose="02040503050406030204" pitchFamily="18" charset="0"/>
                          </a:rPr>
                          <m:t>𝒙</m:t>
                        </m:r>
                      </m:oMath>
                    </m:oMathPara>
                  </a14:m>
                  <a:endParaRPr lang="en-US" sz="2400" b="1" dirty="0">
                    <a:solidFill>
                      <a:schemeClr val="tx1"/>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506613" y="1437374"/>
                  <a:ext cx="506627" cy="506627"/>
                </a:xfrm>
                <a:prstGeom prst="ellipse">
                  <a:avLst/>
                </a:prstGeom>
                <a:blipFill rotWithShape="0">
                  <a:blip r:embed="rId7"/>
                  <a:stretch>
                    <a:fillRect/>
                  </a:stretch>
                </a:blipFill>
                <a:ln>
                  <a:solidFill>
                    <a:schemeClr val="tx1"/>
                  </a:solidFill>
                </a:ln>
              </p:spPr>
              <p:txBody>
                <a:bodyPr/>
                <a:lstStyle/>
                <a:p>
                  <a:r>
                    <a:rPr lang="en-US">
                      <a:noFill/>
                    </a:rPr>
                    <a:t> </a:t>
                  </a:r>
                </a:p>
              </p:txBody>
            </p:sp>
          </mc:Fallback>
        </mc:AlternateContent>
        <p:cxnSp>
          <p:nvCxnSpPr>
            <p:cNvPr id="11" name="Straight Connector 10"/>
            <p:cNvCxnSpPr>
              <a:stCxn id="5" idx="0"/>
              <a:endCxn id="7" idx="4"/>
            </p:cNvCxnSpPr>
            <p:nvPr/>
          </p:nvCxnSpPr>
          <p:spPr>
            <a:xfrm flipV="1">
              <a:off x="4759927" y="1944001"/>
              <a:ext cx="0" cy="70154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a:stCxn id="4" idx="6"/>
              <a:endCxn id="6" idx="2"/>
            </p:cNvCxnSpPr>
            <p:nvPr/>
          </p:nvCxnSpPr>
          <p:spPr>
            <a:xfrm>
              <a:off x="3574704" y="3640262"/>
              <a:ext cx="2463627" cy="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p:cNvCxnSpPr>
              <a:stCxn id="5" idx="2"/>
              <a:endCxn id="4" idx="7"/>
            </p:cNvCxnSpPr>
            <p:nvPr/>
          </p:nvCxnSpPr>
          <p:spPr>
            <a:xfrm flipH="1">
              <a:off x="3500510" y="2898855"/>
              <a:ext cx="1006103" cy="562287"/>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6" idx="1"/>
              <a:endCxn id="5" idx="6"/>
            </p:cNvCxnSpPr>
            <p:nvPr/>
          </p:nvCxnSpPr>
          <p:spPr>
            <a:xfrm flipH="1" flipV="1">
              <a:off x="5013240" y="2898855"/>
              <a:ext cx="1099285" cy="562287"/>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a:stCxn id="7" idx="5"/>
              <a:endCxn id="6" idx="0"/>
            </p:cNvCxnSpPr>
            <p:nvPr/>
          </p:nvCxnSpPr>
          <p:spPr>
            <a:xfrm>
              <a:off x="4939046" y="1869807"/>
              <a:ext cx="1352599" cy="151714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Rectangle 57"/>
                <p:cNvSpPr/>
                <p:nvPr/>
              </p:nvSpPr>
              <p:spPr>
                <a:xfrm>
                  <a:off x="4531326" y="2064014"/>
                  <a:ext cx="4572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𝜓</m:t>
                            </m:r>
                          </m:e>
                          <m:sub>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𝑑</m:t>
                                </m:r>
                              </m:e>
                              <m:sub>
                                <m:r>
                                  <a:rPr lang="en-US" b="0" i="1" dirty="0" smtClean="0">
                                    <a:solidFill>
                                      <a:schemeClr val="tx1"/>
                                    </a:solidFill>
                                    <a:latin typeface="Cambria Math" panose="02040503050406030204" pitchFamily="18" charset="0"/>
                                  </a:rPr>
                                  <m:t>1</m:t>
                                </m:r>
                              </m:sub>
                            </m:sSub>
                          </m:sub>
                        </m:sSub>
                      </m:oMath>
                    </m:oMathPara>
                  </a14:m>
                  <a:endParaRPr lang="en-US" dirty="0">
                    <a:solidFill>
                      <a:schemeClr val="tx1"/>
                    </a:solidFill>
                  </a:endParaRPr>
                </a:p>
              </p:txBody>
            </p:sp>
          </mc:Choice>
          <mc:Fallback xmlns="">
            <p:sp>
              <p:nvSpPr>
                <p:cNvPr id="58" name="Rectangle 57"/>
                <p:cNvSpPr>
                  <a:spLocks noRot="1" noChangeAspect="1" noMove="1" noResize="1" noEditPoints="1" noAdjustHandles="1" noChangeArrowheads="1" noChangeShapeType="1" noTextEdit="1"/>
                </p:cNvSpPr>
                <p:nvPr/>
              </p:nvSpPr>
              <p:spPr>
                <a:xfrm>
                  <a:off x="4531326" y="2064014"/>
                  <a:ext cx="457200" cy="457200"/>
                </a:xfrm>
                <a:prstGeom prst="rect">
                  <a:avLst/>
                </a:prstGeom>
                <a:blipFill rotWithShape="0">
                  <a:blip r:embed="rId8"/>
                  <a:stretch>
                    <a:fillRect l="-5195" r="-2597"/>
                  </a:stretch>
                </a:blipFill>
              </p:spPr>
              <p:txBody>
                <a:bodyPr/>
                <a:lstStyle/>
                <a:p>
                  <a:r>
                    <a:rPr lang="en-US">
                      <a:noFill/>
                    </a:rPr>
                    <a:t> </a:t>
                  </a:r>
                </a:p>
              </p:txBody>
            </p:sp>
          </mc:Fallback>
        </mc:AlternateContent>
        <p:cxnSp>
          <p:nvCxnSpPr>
            <p:cNvPr id="63" name="Straight Connector 62"/>
            <p:cNvCxnSpPr>
              <a:stCxn id="7" idx="3"/>
              <a:endCxn id="4" idx="0"/>
            </p:cNvCxnSpPr>
            <p:nvPr/>
          </p:nvCxnSpPr>
          <p:spPr>
            <a:xfrm flipH="1">
              <a:off x="3321391" y="1869807"/>
              <a:ext cx="1259416" cy="151714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Rectangle 70"/>
                <p:cNvSpPr/>
                <p:nvPr/>
              </p:nvSpPr>
              <p:spPr>
                <a:xfrm>
                  <a:off x="3738226" y="2963130"/>
                  <a:ext cx="586774"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𝜓</m:t>
                            </m:r>
                          </m:e>
                          <m:sub>
                            <m:r>
                              <a:rPr lang="en-US" b="0" i="1" dirty="0" smtClean="0">
                                <a:solidFill>
                                  <a:schemeClr val="tx1"/>
                                </a:solidFill>
                                <a:latin typeface="Cambria Math" panose="02040503050406030204" pitchFamily="18" charset="0"/>
                              </a:rPr>
                              <m:t>𝑚</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𝑑</m:t>
                                </m:r>
                              </m:e>
                              <m:sub>
                                <m:r>
                                  <a:rPr lang="en-US" b="0" i="1" dirty="0" smtClean="0">
                                    <a:solidFill>
                                      <a:schemeClr val="tx1"/>
                                    </a:solidFill>
                                    <a:latin typeface="Cambria Math" panose="02040503050406030204" pitchFamily="18" charset="0"/>
                                  </a:rPr>
                                  <m:t>1</m:t>
                                </m:r>
                              </m:sub>
                            </m:sSub>
                          </m:sub>
                        </m:sSub>
                      </m:oMath>
                    </m:oMathPara>
                  </a14:m>
                  <a:endParaRPr lang="en-US" dirty="0">
                    <a:solidFill>
                      <a:schemeClr val="tx1"/>
                    </a:solidFill>
                  </a:endParaRPr>
                </a:p>
              </p:txBody>
            </p:sp>
          </mc:Choice>
          <mc:Fallback xmlns="">
            <p:sp>
              <p:nvSpPr>
                <p:cNvPr id="71" name="Rectangle 70"/>
                <p:cNvSpPr>
                  <a:spLocks noRot="1" noChangeAspect="1" noMove="1" noResize="1" noEditPoints="1" noAdjustHandles="1" noChangeArrowheads="1" noChangeShapeType="1" noTextEdit="1"/>
                </p:cNvSpPr>
                <p:nvPr/>
              </p:nvSpPr>
              <p:spPr>
                <a:xfrm>
                  <a:off x="3738226" y="2963130"/>
                  <a:ext cx="586774" cy="457200"/>
                </a:xfrm>
                <a:prstGeom prst="rect">
                  <a:avLst/>
                </a:prstGeom>
                <a:blipFill rotWithShape="0">
                  <a:blip r:embed="rId9"/>
                  <a:stretch>
                    <a:fillRect l="-7071" r="-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739473" y="2367461"/>
                  <a:ext cx="4572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𝜓</m:t>
                            </m:r>
                          </m:e>
                          <m:sub>
                            <m:r>
                              <a:rPr lang="en-US" b="0" i="1" dirty="0" smtClean="0">
                                <a:solidFill>
                                  <a:schemeClr val="tx1"/>
                                </a:solidFill>
                                <a:latin typeface="Cambria Math" panose="02040503050406030204" pitchFamily="18" charset="0"/>
                              </a:rPr>
                              <m:t>𝑚</m:t>
                            </m:r>
                          </m:sub>
                        </m:sSub>
                      </m:oMath>
                    </m:oMathPara>
                  </a14:m>
                  <a:endParaRPr lang="en-US" dirty="0">
                    <a:solidFill>
                      <a:schemeClr val="tx1"/>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3739473" y="2367461"/>
                  <a:ext cx="457200" cy="457200"/>
                </a:xfrm>
                <a:prstGeom prst="rect">
                  <a:avLst/>
                </a:prstGeom>
                <a:blipFill rotWithShape="0">
                  <a:blip r:embed="rId10"/>
                  <a:stretch>
                    <a:fillRect l="-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5323179" y="2367461"/>
                  <a:ext cx="4572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𝜓</m:t>
                            </m:r>
                          </m:e>
                          <m:sub>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𝑑</m:t>
                                </m:r>
                              </m:e>
                              <m:sub>
                                <m:r>
                                  <a:rPr lang="en-US" b="0" i="1" dirty="0" smtClean="0">
                                    <a:solidFill>
                                      <a:schemeClr val="tx1"/>
                                    </a:solidFill>
                                    <a:latin typeface="Cambria Math" panose="02040503050406030204" pitchFamily="18" charset="0"/>
                                  </a:rPr>
                                  <m:t>2</m:t>
                                </m:r>
                              </m:sub>
                            </m:sSub>
                          </m:sub>
                        </m:sSub>
                      </m:oMath>
                    </m:oMathPara>
                  </a14:m>
                  <a:endParaRPr lang="en-US" dirty="0">
                    <a:solidFill>
                      <a:schemeClr val="tx1"/>
                    </a:solidFill>
                  </a:endParaRPr>
                </a:p>
              </p:txBody>
            </p:sp>
          </mc:Choice>
          <mc:Fallback xmlns="">
            <p:sp>
              <p:nvSpPr>
                <p:cNvPr id="51" name="Rectangle 50"/>
                <p:cNvSpPr>
                  <a:spLocks noRot="1" noChangeAspect="1" noMove="1" noResize="1" noEditPoints="1" noAdjustHandles="1" noChangeArrowheads="1" noChangeShapeType="1" noTextEdit="1"/>
                </p:cNvSpPr>
                <p:nvPr/>
              </p:nvSpPr>
              <p:spPr>
                <a:xfrm>
                  <a:off x="5323179" y="2367461"/>
                  <a:ext cx="457200" cy="457200"/>
                </a:xfrm>
                <a:prstGeom prst="rect">
                  <a:avLst/>
                </a:prstGeom>
                <a:blipFill rotWithShape="0">
                  <a:blip r:embed="rId11"/>
                  <a:stretch>
                    <a:fillRect l="-6494" r="-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5194853" y="2954461"/>
                  <a:ext cx="586774"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𝜓</m:t>
                            </m:r>
                          </m:e>
                          <m:sub>
                            <m:r>
                              <a:rPr lang="en-US" b="0" i="1" dirty="0" smtClean="0">
                                <a:solidFill>
                                  <a:schemeClr val="tx1"/>
                                </a:solidFill>
                                <a:latin typeface="Cambria Math" panose="02040503050406030204" pitchFamily="18" charset="0"/>
                              </a:rPr>
                              <m:t>𝑚</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𝑑</m:t>
                                </m:r>
                              </m:e>
                              <m:sub>
                                <m:r>
                                  <a:rPr lang="en-US" b="0" i="1" dirty="0" smtClean="0">
                                    <a:solidFill>
                                      <a:schemeClr val="tx1"/>
                                    </a:solidFill>
                                    <a:latin typeface="Cambria Math" panose="02040503050406030204" pitchFamily="18" charset="0"/>
                                  </a:rPr>
                                  <m:t>2</m:t>
                                </m:r>
                              </m:sub>
                            </m:sSub>
                          </m:sub>
                        </m:sSub>
                      </m:oMath>
                    </m:oMathPara>
                  </a14:m>
                  <a:endParaRPr lang="en-US" dirty="0">
                    <a:solidFill>
                      <a:schemeClr val="tx1"/>
                    </a:solidFill>
                  </a:endParaRPr>
                </a:p>
              </p:txBody>
            </p:sp>
          </mc:Choice>
          <mc:Fallback xmlns="">
            <p:sp>
              <p:nvSpPr>
                <p:cNvPr id="72" name="Rectangle 71"/>
                <p:cNvSpPr>
                  <a:spLocks noRot="1" noChangeAspect="1" noMove="1" noResize="1" noEditPoints="1" noAdjustHandles="1" noChangeArrowheads="1" noChangeShapeType="1" noTextEdit="1"/>
                </p:cNvSpPr>
                <p:nvPr/>
              </p:nvSpPr>
              <p:spPr>
                <a:xfrm>
                  <a:off x="5194853" y="2954461"/>
                  <a:ext cx="586774" cy="457200"/>
                </a:xfrm>
                <a:prstGeom prst="rect">
                  <a:avLst/>
                </a:prstGeom>
                <a:blipFill rotWithShape="0">
                  <a:blip r:embed="rId12"/>
                  <a:stretch>
                    <a:fillRect l="-7071" r="-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4363514" y="3436375"/>
                  <a:ext cx="783409"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𝜓</m:t>
                            </m:r>
                          </m:e>
                          <m:sub>
                            <m:r>
                              <a:rPr lang="en-US" b="0" i="1" dirty="0" smtClean="0">
                                <a:solidFill>
                                  <a:schemeClr val="tx1"/>
                                </a:solidFill>
                                <a:latin typeface="Cambria Math" panose="02040503050406030204" pitchFamily="18" charset="0"/>
                              </a:rPr>
                              <m:t>𝑚</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𝑑</m:t>
                                </m:r>
                              </m:e>
                              <m:sub>
                                <m:r>
                                  <a:rPr lang="en-US" b="0" i="1" dirty="0" smtClean="0">
                                    <a:solidFill>
                                      <a:schemeClr val="tx1"/>
                                    </a:solidFill>
                                    <a:latin typeface="Cambria Math" panose="02040503050406030204" pitchFamily="18" charset="0"/>
                                  </a:rPr>
                                  <m:t>1</m:t>
                                </m:r>
                              </m:sub>
                            </m:sSub>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𝑑</m:t>
                                </m:r>
                              </m:e>
                              <m:sub>
                                <m:r>
                                  <a:rPr lang="en-US" b="0" i="1" dirty="0" smtClean="0">
                                    <a:solidFill>
                                      <a:schemeClr val="tx1"/>
                                    </a:solidFill>
                                    <a:latin typeface="Cambria Math" panose="02040503050406030204" pitchFamily="18" charset="0"/>
                                  </a:rPr>
                                  <m:t>2</m:t>
                                </m:r>
                              </m:sub>
                            </m:sSub>
                          </m:sub>
                        </m:sSub>
                      </m:oMath>
                    </m:oMathPara>
                  </a14:m>
                  <a:endParaRPr lang="en-US" dirty="0">
                    <a:solidFill>
                      <a:schemeClr val="tx1"/>
                    </a:solidFill>
                  </a:endParaRPr>
                </a:p>
              </p:txBody>
            </p:sp>
          </mc:Choice>
          <mc:Fallback xmlns="">
            <p:sp>
              <p:nvSpPr>
                <p:cNvPr id="73" name="Rectangle 72"/>
                <p:cNvSpPr>
                  <a:spLocks noRot="1" noChangeAspect="1" noMove="1" noResize="1" noEditPoints="1" noAdjustHandles="1" noChangeArrowheads="1" noChangeShapeType="1" noTextEdit="1"/>
                </p:cNvSpPr>
                <p:nvPr/>
              </p:nvSpPr>
              <p:spPr>
                <a:xfrm>
                  <a:off x="4363514" y="3436375"/>
                  <a:ext cx="783409" cy="457200"/>
                </a:xfrm>
                <a:prstGeom prst="rect">
                  <a:avLst/>
                </a:prstGeom>
                <a:blipFill rotWithShape="0">
                  <a:blip r:embed="rId13"/>
                  <a:stretch>
                    <a:fillRect l="-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4454657" y="4023584"/>
                  <a:ext cx="586774"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𝜓</m:t>
                            </m:r>
                          </m:e>
                          <m:sub>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𝑑</m:t>
                                </m:r>
                              </m:e>
                              <m:sub>
                                <m:r>
                                  <a:rPr lang="en-US" b="0" i="1" dirty="0" smtClean="0">
                                    <a:solidFill>
                                      <a:schemeClr val="tx1"/>
                                    </a:solidFill>
                                    <a:latin typeface="Cambria Math" panose="02040503050406030204" pitchFamily="18" charset="0"/>
                                  </a:rPr>
                                  <m:t>1</m:t>
                                </m:r>
                              </m:sub>
                            </m:sSub>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𝑑</m:t>
                                </m:r>
                              </m:e>
                              <m:sub>
                                <m:r>
                                  <a:rPr lang="en-US" b="0" i="1" dirty="0" smtClean="0">
                                    <a:solidFill>
                                      <a:schemeClr val="tx1"/>
                                    </a:solidFill>
                                    <a:latin typeface="Cambria Math" panose="02040503050406030204" pitchFamily="18" charset="0"/>
                                  </a:rPr>
                                  <m:t>2</m:t>
                                </m:r>
                              </m:sub>
                            </m:sSub>
                          </m:sub>
                        </m:sSub>
                      </m:oMath>
                    </m:oMathPara>
                  </a14:m>
                  <a:endParaRPr lang="en-US" dirty="0">
                    <a:solidFill>
                      <a:schemeClr val="tx1"/>
                    </a:solidFill>
                  </a:endParaRPr>
                </a:p>
              </p:txBody>
            </p:sp>
          </mc:Choice>
          <mc:Fallback xmlns="">
            <p:sp>
              <p:nvSpPr>
                <p:cNvPr id="74" name="Rectangle 73"/>
                <p:cNvSpPr>
                  <a:spLocks noRot="1" noChangeAspect="1" noMove="1" noResize="1" noEditPoints="1" noAdjustHandles="1" noChangeArrowheads="1" noChangeShapeType="1" noTextEdit="1"/>
                </p:cNvSpPr>
                <p:nvPr/>
              </p:nvSpPr>
              <p:spPr>
                <a:xfrm>
                  <a:off x="4454657" y="4023584"/>
                  <a:ext cx="586774" cy="457200"/>
                </a:xfrm>
                <a:prstGeom prst="rect">
                  <a:avLst/>
                </a:prstGeom>
                <a:blipFill rotWithShape="0">
                  <a:blip r:embed="rId14"/>
                  <a:stretch>
                    <a:fillRect l="-10204" r="-7143"/>
                  </a:stretch>
                </a:blipFill>
              </p:spPr>
              <p:txBody>
                <a:bodyPr/>
                <a:lstStyle/>
                <a:p>
                  <a:r>
                    <a:rPr lang="en-US">
                      <a:noFill/>
                    </a:rPr>
                    <a:t> </a:t>
                  </a:r>
                </a:p>
              </p:txBody>
            </p:sp>
          </mc:Fallback>
        </mc:AlternateContent>
        <p:cxnSp>
          <p:nvCxnSpPr>
            <p:cNvPr id="76" name="Straight Connector 75"/>
            <p:cNvCxnSpPr>
              <a:stCxn id="4" idx="5"/>
              <a:endCxn id="74" idx="1"/>
            </p:cNvCxnSpPr>
            <p:nvPr/>
          </p:nvCxnSpPr>
          <p:spPr>
            <a:xfrm>
              <a:off x="3500510" y="3819381"/>
              <a:ext cx="954147" cy="432803"/>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p:cNvCxnSpPr>
              <a:stCxn id="6" idx="3"/>
              <a:endCxn id="74" idx="3"/>
            </p:cNvCxnSpPr>
            <p:nvPr/>
          </p:nvCxnSpPr>
          <p:spPr>
            <a:xfrm flipH="1">
              <a:off x="5041431" y="3819381"/>
              <a:ext cx="1071094" cy="432803"/>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p:cNvCxnSpPr>
              <a:stCxn id="5" idx="4"/>
              <a:endCxn id="73" idx="0"/>
            </p:cNvCxnSpPr>
            <p:nvPr/>
          </p:nvCxnSpPr>
          <p:spPr>
            <a:xfrm flipH="1">
              <a:off x="4755219" y="3152168"/>
              <a:ext cx="4708" cy="284207"/>
            </a:xfrm>
            <a:prstGeom prst="line">
              <a:avLst/>
            </a:prstGeom>
          </p:spPr>
          <p:style>
            <a:lnRef idx="1">
              <a:schemeClr val="dk1"/>
            </a:lnRef>
            <a:fillRef idx="0">
              <a:schemeClr val="dk1"/>
            </a:fillRef>
            <a:effectRef idx="0">
              <a:schemeClr val="dk1"/>
            </a:effectRef>
            <a:fontRef idx="minor">
              <a:schemeClr val="tx1"/>
            </a:fontRef>
          </p:style>
        </p:cxnSp>
      </p:grpSp>
      <p:sp>
        <p:nvSpPr>
          <p:cNvPr id="8" name="TextBox 7"/>
          <p:cNvSpPr txBox="1"/>
          <p:nvPr/>
        </p:nvSpPr>
        <p:spPr>
          <a:xfrm>
            <a:off x="838200" y="5897174"/>
            <a:ext cx="10515600" cy="923330"/>
          </a:xfrm>
          <a:prstGeom prst="rect">
            <a:avLst/>
          </a:prstGeom>
          <a:noFill/>
        </p:spPr>
        <p:txBody>
          <a:bodyPr wrap="square" rtlCol="0">
            <a:spAutoFit/>
          </a:bodyPr>
          <a:lstStyle/>
          <a:p>
            <a:r>
              <a:rPr lang="en-US" b="1" dirty="0"/>
              <a:t>[12] </a:t>
            </a:r>
            <a:r>
              <a:rPr lang="en-US" b="1" dirty="0" smtClean="0"/>
              <a:t>Lafferty et al. </a:t>
            </a:r>
            <a:r>
              <a:rPr lang="en-US" b="1" dirty="0"/>
              <a:t>2001. </a:t>
            </a:r>
            <a:r>
              <a:rPr lang="en-US" dirty="0"/>
              <a:t>Conditional random fields: Probabilistic models for segmenting and labeling sequence </a:t>
            </a:r>
            <a:r>
              <a:rPr lang="en-US" dirty="0" smtClean="0"/>
              <a:t>data. </a:t>
            </a:r>
            <a:r>
              <a:rPr lang="en-US" i="1" dirty="0" smtClean="0"/>
              <a:t>International </a:t>
            </a:r>
            <a:r>
              <a:rPr lang="en-US" i="1" dirty="0"/>
              <a:t>Conference on Machine Learning</a:t>
            </a:r>
            <a:r>
              <a:rPr lang="en-US" i="1" dirty="0" smtClean="0"/>
              <a:t>. </a:t>
            </a:r>
            <a:r>
              <a:rPr lang="en-US" b="1" dirty="0" smtClean="0"/>
              <a:t>[</a:t>
            </a:r>
            <a:r>
              <a:rPr lang="en-US" b="1" dirty="0"/>
              <a:t>13] </a:t>
            </a:r>
            <a:r>
              <a:rPr lang="en-US" b="1" dirty="0" smtClean="0"/>
              <a:t>Sutton et al. </a:t>
            </a:r>
            <a:r>
              <a:rPr lang="en-US" b="1" dirty="0"/>
              <a:t>2010. </a:t>
            </a:r>
            <a:r>
              <a:rPr lang="en-US" dirty="0"/>
              <a:t>An Introduction to Conditional Random Fields</a:t>
            </a:r>
            <a:r>
              <a:rPr lang="en-US" dirty="0" smtClean="0"/>
              <a:t>.</a:t>
            </a:r>
            <a:endParaRPr lang="en-US" dirty="0"/>
          </a:p>
        </p:txBody>
      </p:sp>
    </p:spTree>
    <p:extLst>
      <p:ext uri="{BB962C8B-B14F-4D97-AF65-F5344CB8AC3E}">
        <p14:creationId xmlns:p14="http://schemas.microsoft.com/office/powerpoint/2010/main" val="17000002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CRF formulation: factors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Unary factors: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sub>
                          </m:sSub>
                          <m:r>
                            <a:rPr lang="en-US" i="1">
                              <a:latin typeface="Cambria Math" panose="02040503050406030204" pitchFamily="18" charset="0"/>
                            </a:rPr>
                            <m:t>𝑝</m:t>
                          </m:r>
                          <m:d>
                            <m:dPr>
                              <m:ctrlPr>
                                <a:rPr lang="en-US" i="1">
                                  <a:latin typeface="Cambria Math" panose="02040503050406030204" pitchFamily="18" charset="0"/>
                                </a:rPr>
                              </m:ctrlPr>
                            </m:dPr>
                            <m:e>
                              <m:r>
                                <a:rPr lang="en-US" b="0" i="1">
                                  <a:latin typeface="Cambria Math" panose="02040503050406030204" pitchFamily="18" charset="0"/>
                                </a:rPr>
                                <m:t>𝑚</m:t>
                              </m:r>
                            </m:e>
                          </m:d>
                          <m:r>
                            <a:rPr lang="en-US" b="0" i="1" smtClean="0">
                              <a:latin typeface="Cambria Math" panose="02040503050406030204" pitchFamily="18" charset="0"/>
                            </a:rPr>
                            <m:t>}</m:t>
                          </m:r>
                        </m:e>
                      </m:func>
                    </m:oMath>
                  </m:oMathPara>
                </a14:m>
                <a:endParaRPr lang="en-US" b="0" dirty="0" smtClean="0"/>
              </a:p>
              <a:p>
                <a:pPr marL="0" indent="0">
                  <a:buNone/>
                </a:pPr>
                <a:endParaRPr lang="en-US" b="0" dirty="0" smtClean="0"/>
              </a:p>
              <a:p>
                <a:r>
                  <a:rPr lang="en-US" dirty="0" smtClean="0"/>
                  <a:t>Binary factors:</a:t>
                </a:r>
                <a:endParaRPr lang="en-US" b="0"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e>
                              </m:d>
                            </m:e>
                          </m:d>
                        </m:e>
                      </m:func>
                    </m:oMath>
                  </m:oMathPara>
                </a14:m>
                <a:endParaRPr lang="en-US" dirty="0" smtClean="0"/>
              </a:p>
              <a:p>
                <a:pPr marL="0" indent="0">
                  <a:buNone/>
                </a:pPr>
                <a:endParaRPr lang="en-US" dirty="0" smtClean="0"/>
              </a:p>
              <a:p>
                <a:r>
                  <a:rPr lang="en-US" dirty="0" smtClean="0"/>
                  <a:t>Ternary factors:</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sSub>
                            <m:sSubPr>
                              <m:ctrlPr>
                                <a:rPr lang="en-US" i="1">
                                  <a:latin typeface="Cambria Math" panose="02040503050406030204" pitchFamily="18" charset="0"/>
                                </a:rPr>
                              </m:ctrlPr>
                            </m:sSubPr>
                            <m:e>
                              <m:r>
                                <a:rPr lang="en-US" i="1">
                                  <a:latin typeface="Cambria Math" panose="02040503050406030204" pitchFamily="18" charset="0"/>
                                </a:rPr>
                                <m:t>𝑚𝑑</m:t>
                              </m:r>
                            </m:e>
                            <m:sub>
                              <m:r>
                                <a:rPr lang="en-US" i="1">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m:rPr>
                          <m:sty m:val="p"/>
                        </m:rPr>
                        <a:rPr lang="en-US">
                          <a:latin typeface="Cambria Math" panose="02040503050406030204" pitchFamily="18" charset="0"/>
                        </a:rPr>
                        <m:t>exp</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sSub>
                            <m:sSubPr>
                              <m:ctrlPr>
                                <a:rPr lang="en-US" i="1">
                                  <a:latin typeface="Cambria Math" panose="02040503050406030204" pitchFamily="18" charset="0"/>
                                </a:rPr>
                              </m:ctrlPr>
                            </m:sSubPr>
                            <m:e>
                              <m:r>
                                <a:rPr lang="en-US" i="1">
                                  <a:latin typeface="Cambria Math" panose="02040503050406030204" pitchFamily="18" charset="0"/>
                                </a:rPr>
                                <m:t>𝑚𝑑</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sub>
                      </m:s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dirty="0">
                          <a:latin typeface="Cambria Math" panose="02040503050406030204" pitchFamily="18" charset="0"/>
                        </a:rPr>
                        <m:t>}</m:t>
                      </m:r>
                    </m:oMath>
                  </m:oMathPara>
                </a14:m>
                <a:endParaRPr lang="en-US" dirty="0"/>
              </a:p>
              <a:p>
                <a:endParaRPr lang="en-US" dirty="0"/>
              </a:p>
              <a:p>
                <a:endParaRPr lang="en-US" b="0"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1062722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CRF formulation: learn weights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109045"/>
              </a:xfrm>
            </p:spPr>
            <p:txBody>
              <a:bodyPr>
                <a:normAutofit fontScale="92500" lnSpcReduction="20000"/>
              </a:bodyPr>
              <a:lstStyle/>
              <a:p>
                <a:r>
                  <a:rPr lang="en-US" dirty="0" smtClean="0"/>
                  <a:t>In some works weights are chosen empirically. [14]</a:t>
                </a:r>
              </a:p>
              <a:p>
                <a:r>
                  <a:rPr lang="en-US" dirty="0" smtClean="0"/>
                  <a:t>Disadvantages:</a:t>
                </a:r>
              </a:p>
              <a:p>
                <a:pPr lvl="1"/>
                <a:r>
                  <a:rPr lang="en-US" dirty="0" smtClean="0"/>
                  <a:t>Requires time to tune</a:t>
                </a:r>
              </a:p>
              <a:p>
                <a:pPr lvl="1"/>
                <a:r>
                  <a:rPr lang="en-US" dirty="0" smtClean="0"/>
                  <a:t>May be inaccurate</a:t>
                </a:r>
              </a:p>
              <a:p>
                <a:r>
                  <a:rPr lang="en-US" dirty="0" smtClean="0"/>
                  <a:t>Better option: learn weights by maximizing likelihood [15]:</a:t>
                </a:r>
              </a:p>
              <a:p>
                <a:pPr marL="0" indent="0">
                  <a:buNone/>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𝑤</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arg</m:t>
                              </m:r>
                            </m:fName>
                            <m:e>
                              <m:r>
                                <a:rPr lang="en-US" i="1" dirty="0">
                                  <a:latin typeface="Cambria Math" panose="02040503050406030204" pitchFamily="18" charset="0"/>
                                </a:rPr>
                                <m:t>𝑚𝑎𝑥</m:t>
                              </m:r>
                            </m:e>
                          </m:func>
                        </m:e>
                        <m:sub>
                          <m:r>
                            <a:rPr lang="en-US" b="0" i="1" dirty="0" smtClean="0">
                              <a:latin typeface="Cambria Math" panose="02040503050406030204" pitchFamily="18" charset="0"/>
                            </a:rPr>
                            <m:t>𝑤</m:t>
                          </m:r>
                        </m:sub>
                      </m:sSub>
                      <m:nary>
                        <m:naryPr>
                          <m:chr m:val="∏"/>
                          <m:ctrlPr>
                            <a:rPr lang="en-US" b="0" i="1" dirty="0" smtClean="0">
                              <a:latin typeface="Cambria Math" panose="02040503050406030204" pitchFamily="18" charset="0"/>
                            </a:rPr>
                          </m:ctrlPr>
                        </m:naryPr>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r>
                                <a:rPr lang="en-US" b="0" i="1" dirty="0" smtClean="0">
                                  <a:latin typeface="Cambria Math" panose="02040503050406030204" pitchFamily="18" charset="0"/>
                                </a:rPr>
                                <m:t>=1</m:t>
                              </m:r>
                            </m:e>
                          </m:d>
                        </m:sub>
                        <m:sup>
                          <m:r>
                            <a:rPr lang="en-US" b="0" i="1" dirty="0" smtClean="0">
                              <a:latin typeface="Cambria Math" panose="02040503050406030204" pitchFamily="18" charset="0"/>
                            </a:rPr>
                            <m:t>𝑁</m:t>
                          </m:r>
                        </m:sup>
                        <m:e>
                          <m:r>
                            <a:rPr lang="en-US" i="1" dirty="0">
                              <a:latin typeface="Cambria Math" panose="02040503050406030204" pitchFamily="18" charset="0"/>
                            </a:rPr>
                            <m:t>𝑝</m:t>
                          </m:r>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𝑛</m:t>
                                  </m:r>
                                </m:sup>
                              </m:sSup>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𝑑</m:t>
                                  </m:r>
                                </m:e>
                                <m:sub>
                                  <m:r>
                                    <a:rPr lang="en-US" i="1" dirty="0">
                                      <a:latin typeface="Cambria Math" panose="02040503050406030204" pitchFamily="18" charset="0"/>
                                    </a:rPr>
                                    <m:t>1</m:t>
                                  </m:r>
                                </m:sub>
                                <m:sup>
                                  <m:r>
                                    <a:rPr lang="en-US" i="1" dirty="0">
                                      <a:latin typeface="Cambria Math" panose="02040503050406030204" pitchFamily="18" charset="0"/>
                                    </a:rPr>
                                    <m:t>𝑛</m:t>
                                  </m:r>
                                </m:sup>
                              </m:sSubSup>
                              <m:r>
                                <a:rPr lang="en-US" i="1" dirty="0">
                                  <a:latin typeface="Cambria Math" panose="02040503050406030204" pitchFamily="18" charset="0"/>
                                </a:rPr>
                                <m:t>, </m:t>
                              </m:r>
                              <m:sSubSup>
                                <m:sSubSupPr>
                                  <m:ctrlPr>
                                    <a:rPr lang="en-US" i="1" dirty="0">
                                      <a:latin typeface="Cambria Math" panose="02040503050406030204" pitchFamily="18" charset="0"/>
                                    </a:rPr>
                                  </m:ctrlPr>
                                </m:sSubSupPr>
                                <m:e>
                                  <m:r>
                                    <a:rPr lang="en-US" i="1" dirty="0">
                                      <a:latin typeface="Cambria Math" panose="02040503050406030204" pitchFamily="18" charset="0"/>
                                    </a:rPr>
                                    <m:t>𝑑</m:t>
                                  </m:r>
                                </m:e>
                                <m:sub>
                                  <m:r>
                                    <a:rPr lang="en-US" i="1" dirty="0">
                                      <a:latin typeface="Cambria Math" panose="02040503050406030204" pitchFamily="18" charset="0"/>
                                    </a:rPr>
                                    <m:t>1</m:t>
                                  </m:r>
                                </m:sub>
                                <m:sup>
                                  <m:r>
                                    <a:rPr lang="en-US" i="1" dirty="0">
                                      <a:latin typeface="Cambria Math" panose="02040503050406030204" pitchFamily="18" charset="0"/>
                                    </a:rPr>
                                    <m:t>𝑛</m:t>
                                  </m:r>
                                </m:sup>
                              </m:sSubSup>
                            </m:e>
                            <m:e>
                              <m:sSup>
                                <m:sSupPr>
                                  <m:ctrlPr>
                                    <a:rPr lang="en-US" b="1" i="1" dirty="0">
                                      <a:latin typeface="Cambria Math" panose="02040503050406030204" pitchFamily="18" charset="0"/>
                                    </a:rPr>
                                  </m:ctrlPr>
                                </m:sSupPr>
                                <m:e>
                                  <m:r>
                                    <a:rPr lang="en-US" b="1" i="1" dirty="0">
                                      <a:latin typeface="Cambria Math" panose="02040503050406030204" pitchFamily="18" charset="0"/>
                                    </a:rPr>
                                    <m:t>𝒙</m:t>
                                  </m:r>
                                </m:e>
                                <m:sup>
                                  <m:r>
                                    <a:rPr lang="en-US" b="1" i="1" dirty="0">
                                      <a:latin typeface="Cambria Math" panose="02040503050406030204" pitchFamily="18" charset="0"/>
                                    </a:rPr>
                                    <m:t>𝒏</m:t>
                                  </m:r>
                                </m:sup>
                              </m:sSup>
                            </m:e>
                          </m:d>
                          <m:r>
                            <a:rPr lang="en-US" b="0" i="1" dirty="0" smtClean="0">
                              <a:latin typeface="Cambria Math" panose="02040503050406030204" pitchFamily="18" charset="0"/>
                            </a:rPr>
                            <m:t>=</m:t>
                          </m:r>
                          <m:nary>
                            <m:naryPr>
                              <m:chr m:val="∏"/>
                              <m:ctrlPr>
                                <a:rPr lang="en-US" b="0" i="1" dirty="0" smtClean="0">
                                  <a:latin typeface="Cambria Math" panose="02040503050406030204" pitchFamily="18" charset="0"/>
                                </a:rPr>
                              </m:ctrlPr>
                            </m:naryPr>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r>
                                    <a:rPr lang="en-US" b="0" i="1" dirty="0" smtClean="0">
                                      <a:latin typeface="Cambria Math" panose="02040503050406030204" pitchFamily="18" charset="0"/>
                                    </a:rPr>
                                    <m:t>=1</m:t>
                                  </m:r>
                                </m:e>
                              </m:d>
                            </m:sub>
                            <m:sup>
                              <m:r>
                                <a:rPr lang="en-US" b="0" i="1" dirty="0" smtClean="0">
                                  <a:latin typeface="Cambria Math" panose="02040503050406030204" pitchFamily="18" charset="0"/>
                                </a:rPr>
                                <m:t>𝑁</m:t>
                              </m:r>
                            </m:sup>
                            <m:e>
                              <m:f>
                                <m:fPr>
                                  <m:ctrlPr>
                                    <a:rPr lang="en-US" i="1" dirty="0" smtClean="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𝑍</m:t>
                                  </m:r>
                                </m:den>
                              </m:f>
                              <m:r>
                                <m:rPr>
                                  <m:sty m:val="p"/>
                                </m:rPr>
                                <a:rPr lang="en-US" dirty="0">
                                  <a:latin typeface="Cambria Math" panose="02040503050406030204" pitchFamily="18" charset="0"/>
                                </a:rPr>
                                <m:t>exp</m:t>
                              </m:r>
                              <m:r>
                                <a:rPr lang="en-US" i="1" dirty="0">
                                  <a:latin typeface="Cambria Math" panose="02040503050406030204" pitchFamily="18" charset="0"/>
                                </a:rPr>
                                <m:t>⁡(</m:t>
                              </m:r>
                              <m:nary>
                                <m:naryPr>
                                  <m:chr m:val="∑"/>
                                  <m:supHide m:val="on"/>
                                  <m:ctrlPr>
                                    <a:rPr lang="en-US" i="1" dirty="0">
                                      <a:latin typeface="Cambria Math" panose="02040503050406030204" pitchFamily="18" charset="0"/>
                                    </a:rPr>
                                  </m:ctrlPr>
                                </m:naryPr>
                                <m:sub>
                                  <m:r>
                                    <m:rPr>
                                      <m:brk m:alnAt="7"/>
                                    </m:rPr>
                                    <a:rPr lang="en-US" i="1" dirty="0">
                                      <a:latin typeface="Cambria Math" panose="02040503050406030204" pitchFamily="18" charset="0"/>
                                    </a:rPr>
                                    <m:t>𝐴</m:t>
                                  </m:r>
                                </m:sub>
                                <m:sup/>
                                <m:e>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𝐴</m:t>
                                      </m:r>
                                    </m:sup>
                                  </m:sSup>
                                  <m:sSubSup>
                                    <m:sSubSupPr>
                                      <m:ctrlPr>
                                        <a:rPr lang="en-US" b="0" i="1" dirty="0" smtClean="0">
                                          <a:latin typeface="Cambria Math" panose="02040503050406030204" pitchFamily="18" charset="0"/>
                                        </a:rPr>
                                      </m:ctrlPr>
                                    </m:sSubSupPr>
                                    <m:e>
                                      <m:r>
                                        <a:rPr lang="en-US" i="1" dirty="0">
                                          <a:latin typeface="Cambria Math" panose="02040503050406030204" pitchFamily="18" charset="0"/>
                                        </a:rPr>
                                        <m:t>𝑝</m:t>
                                      </m:r>
                                    </m:e>
                                    <m:sub>
                                      <m:r>
                                        <a:rPr lang="en-US" b="0" i="1" dirty="0" smtClean="0">
                                          <a:latin typeface="Cambria Math" panose="02040503050406030204" pitchFamily="18" charset="0"/>
                                        </a:rPr>
                                        <m:t>𝑛</m:t>
                                      </m:r>
                                    </m:sub>
                                    <m:sup>
                                      <m:r>
                                        <a:rPr lang="en-US" i="1" dirty="0">
                                          <a:latin typeface="Cambria Math" panose="02040503050406030204" pitchFamily="18" charset="0"/>
                                        </a:rPr>
                                        <m:t>𝐴</m:t>
                                      </m:r>
                                    </m:sup>
                                  </m:sSubSup>
                                </m:e>
                              </m:nary>
                              <m:r>
                                <a:rPr lang="en-US" i="1" dirty="0">
                                  <a:latin typeface="Cambria Math" panose="02040503050406030204" pitchFamily="18" charset="0"/>
                                </a:rPr>
                                <m:t>)</m:t>
                              </m:r>
                            </m:e>
                          </m:nary>
                          <m:r>
                            <m:rPr>
                              <m:nor/>
                            </m:rPr>
                            <a:rPr lang="en-US" dirty="0"/>
                            <m:t> </m:t>
                          </m:r>
                        </m:e>
                      </m:nary>
                    </m:oMath>
                  </m:oMathPara>
                </a14:m>
                <a:endParaRPr lang="en-US" dirty="0" smtClean="0"/>
              </a:p>
              <a:p>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𝑛</m:t>
                        </m:r>
                      </m:sup>
                    </m:sSup>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𝑑</m:t>
                        </m:r>
                      </m:e>
                      <m:sub>
                        <m:r>
                          <a:rPr lang="en-US" i="1" dirty="0">
                            <a:latin typeface="Cambria Math" panose="02040503050406030204" pitchFamily="18" charset="0"/>
                          </a:rPr>
                          <m:t>1</m:t>
                        </m:r>
                      </m:sub>
                      <m:sup>
                        <m:r>
                          <a:rPr lang="en-US" i="1" dirty="0">
                            <a:latin typeface="Cambria Math" panose="02040503050406030204" pitchFamily="18" charset="0"/>
                          </a:rPr>
                          <m:t>𝑛</m:t>
                        </m:r>
                      </m:sup>
                    </m:sSubSup>
                    <m:r>
                      <a:rPr lang="en-US" i="1" dirty="0">
                        <a:latin typeface="Cambria Math" panose="02040503050406030204" pitchFamily="18" charset="0"/>
                      </a:rPr>
                      <m:t>, </m:t>
                    </m:r>
                    <m:sSubSup>
                      <m:sSubSupPr>
                        <m:ctrlPr>
                          <a:rPr lang="en-US" i="1" dirty="0">
                            <a:latin typeface="Cambria Math" panose="02040503050406030204" pitchFamily="18" charset="0"/>
                          </a:rPr>
                        </m:ctrlPr>
                      </m:sSubSupPr>
                      <m:e>
                        <m:r>
                          <a:rPr lang="en-US" i="1" dirty="0">
                            <a:latin typeface="Cambria Math" panose="02040503050406030204" pitchFamily="18" charset="0"/>
                          </a:rPr>
                          <m:t>𝑑</m:t>
                        </m:r>
                      </m:e>
                      <m:sub>
                        <m:r>
                          <a:rPr lang="en-US" i="1" dirty="0">
                            <a:latin typeface="Cambria Math" panose="02040503050406030204" pitchFamily="18" charset="0"/>
                          </a:rPr>
                          <m:t>1</m:t>
                        </m:r>
                      </m:sub>
                      <m:sup>
                        <m:r>
                          <a:rPr lang="en-US" i="1" dirty="0">
                            <a:latin typeface="Cambria Math" panose="02040503050406030204" pitchFamily="18" charset="0"/>
                          </a:rPr>
                          <m:t>𝑛</m:t>
                        </m:r>
                      </m:sup>
                    </m:sSubSup>
                  </m:oMath>
                </a14:m>
                <a:r>
                  <a:rPr lang="en-US" dirty="0" smtClean="0"/>
                  <a:t> - labels of </a:t>
                </a:r>
                <a14:m>
                  <m:oMath xmlns:m="http://schemas.openxmlformats.org/officeDocument/2006/math">
                    <m:r>
                      <a:rPr lang="en-US" i="1" dirty="0" smtClean="0">
                        <a:latin typeface="Cambria Math" panose="02040503050406030204" pitchFamily="18" charset="0"/>
                      </a:rPr>
                      <m:t>𝑛</m:t>
                    </m:r>
                  </m:oMath>
                </a14:m>
                <a:r>
                  <a:rPr lang="en-US" dirty="0" err="1" smtClean="0"/>
                  <a:t>th</a:t>
                </a:r>
                <a:r>
                  <a:rPr lang="en-US" dirty="0" smtClean="0"/>
                  <a:t> sample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𝒏</m:t>
                        </m:r>
                      </m:sup>
                    </m:sSup>
                  </m:oMath>
                </a14:m>
                <a:endParaRPr lang="en-US" b="1" dirty="0" smtClean="0"/>
              </a:p>
              <a:p>
                <a:r>
                  <a:rPr lang="en-US" dirty="0" smtClean="0"/>
                  <a:t>Positive samples: annotated cell </a:t>
                </a:r>
                <a:r>
                  <a:rPr lang="en-US" dirty="0" smtClean="0"/>
                  <a:t>divisions; </a:t>
                </a:r>
                <a:r>
                  <a:rPr lang="en-US" dirty="0" smtClean="0"/>
                  <a:t>negative samples: random triples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109045"/>
              </a:xfrm>
              <a:blipFill rotWithShape="0">
                <a:blip r:embed="rId3"/>
                <a:stretch>
                  <a:fillRect l="-928" t="-3704"/>
                </a:stretch>
              </a:blipFill>
            </p:spPr>
            <p:txBody>
              <a:bodyPr/>
              <a:lstStyle/>
              <a:p>
                <a:r>
                  <a:rPr lang="en-US">
                    <a:noFill/>
                  </a:rPr>
                  <a:t> </a:t>
                </a:r>
              </a:p>
            </p:txBody>
          </p:sp>
        </mc:Fallback>
      </mc:AlternateContent>
      <p:sp>
        <p:nvSpPr>
          <p:cNvPr id="4" name="TextBox 3"/>
          <p:cNvSpPr txBox="1"/>
          <p:nvPr/>
        </p:nvSpPr>
        <p:spPr>
          <a:xfrm>
            <a:off x="838200" y="5934670"/>
            <a:ext cx="10379439" cy="923330"/>
          </a:xfrm>
          <a:prstGeom prst="rect">
            <a:avLst/>
          </a:prstGeom>
          <a:noFill/>
        </p:spPr>
        <p:txBody>
          <a:bodyPr wrap="square" rtlCol="0">
            <a:spAutoFit/>
          </a:bodyPr>
          <a:lstStyle/>
          <a:p>
            <a:r>
              <a:rPr lang="en-US" b="1" dirty="0"/>
              <a:t>[14] </a:t>
            </a:r>
            <a:r>
              <a:rPr lang="en-US" b="1" dirty="0" smtClean="0"/>
              <a:t>Wang et al. 2013. </a:t>
            </a:r>
            <a:r>
              <a:rPr lang="en-US" dirty="0" smtClean="0"/>
              <a:t>Landmark </a:t>
            </a:r>
            <a:r>
              <a:rPr lang="en-US" dirty="0"/>
              <a:t>detection and coupled patch registration for cardiac motion </a:t>
            </a:r>
            <a:r>
              <a:rPr lang="en-US" dirty="0" smtClean="0"/>
              <a:t>tracking. </a:t>
            </a:r>
            <a:r>
              <a:rPr lang="en-US" i="1" dirty="0" smtClean="0"/>
              <a:t>SPIE. </a:t>
            </a:r>
            <a:r>
              <a:rPr lang="en-US" b="1" dirty="0" smtClean="0"/>
              <a:t>[15] Wang et al. 2015</a:t>
            </a:r>
            <a:r>
              <a:rPr lang="en-US" b="1" dirty="0"/>
              <a:t>. </a:t>
            </a:r>
            <a:r>
              <a:rPr lang="en-US" dirty="0"/>
              <a:t>Anatomic-Landmark Detection Using Graphical Context Modelling.</a:t>
            </a:r>
          </a:p>
          <a:p>
            <a:endParaRPr lang="en-US" dirty="0"/>
          </a:p>
        </p:txBody>
      </p:sp>
    </p:spTree>
    <p:extLst>
      <p:ext uri="{BB962C8B-B14F-4D97-AF65-F5344CB8AC3E}">
        <p14:creationId xmlns:p14="http://schemas.microsoft.com/office/powerpoint/2010/main" val="6746680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211"/>
          <p:cNvGrpSpPr/>
          <p:nvPr/>
        </p:nvGrpSpPr>
        <p:grpSpPr>
          <a:xfrm>
            <a:off x="126522" y="821685"/>
            <a:ext cx="11941887" cy="5949986"/>
            <a:chOff x="126522" y="821685"/>
            <a:chExt cx="11941887" cy="5949986"/>
          </a:xfrm>
        </p:grpSpPr>
        <p:sp>
          <p:nvSpPr>
            <p:cNvPr id="4" name="Rectangle 3"/>
            <p:cNvSpPr/>
            <p:nvPr/>
          </p:nvSpPr>
          <p:spPr>
            <a:xfrm>
              <a:off x="638593" y="2013813"/>
              <a:ext cx="5212492" cy="594360"/>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Train </a:t>
              </a:r>
              <a:r>
                <a:rPr lang="en-US" dirty="0">
                  <a:solidFill>
                    <a:schemeClr val="tx1"/>
                  </a:solidFill>
                </a:rPr>
                <a:t>two random </a:t>
              </a:r>
              <a:r>
                <a:rPr lang="en-US" dirty="0" smtClean="0">
                  <a:solidFill>
                    <a:schemeClr val="tx1"/>
                  </a:solidFill>
                </a:rPr>
                <a:t>forests:</a:t>
              </a:r>
            </a:p>
            <a:p>
              <a:pPr algn="ctr"/>
              <a:r>
                <a:rPr lang="en-US" dirty="0" smtClean="0">
                  <a:solidFill>
                    <a:schemeClr val="tx1"/>
                  </a:solidFill>
                </a:rPr>
                <a:t>one for mother, one for daughter</a:t>
              </a:r>
              <a:endParaRPr lang="en-US"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126522" y="2763668"/>
                  <a:ext cx="2051998" cy="100914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Unary </a:t>
                  </a:r>
                  <a:r>
                    <a:rPr lang="en-US" dirty="0">
                      <a:solidFill>
                        <a:schemeClr val="tx1"/>
                      </a:solidFill>
                    </a:rPr>
                    <a:t>potentials</a:t>
                  </a:r>
                  <a:r>
                    <a:rPr lang="en-US" dirty="0" smtClean="0">
                      <a:solidFill>
                        <a:schemeClr val="tx1"/>
                      </a:solidFill>
                    </a:rPr>
                    <a:t>:</a:t>
                  </a:r>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𝑚</m:t>
                            </m:r>
                          </m:sup>
                        </m:sSubSup>
                        <m:d>
                          <m:dPr>
                            <m:ctrlPr>
                              <a:rPr lang="en-US" i="1" dirty="0">
                                <a:solidFill>
                                  <a:schemeClr val="tx1"/>
                                </a:solidFill>
                                <a:latin typeface="Cambria Math" panose="02040503050406030204" pitchFamily="18" charset="0"/>
                              </a:rPr>
                            </m:ctrlPr>
                          </m:dPr>
                          <m:e>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a:solidFill>
                                      <a:schemeClr val="tx1"/>
                                    </a:solidFill>
                                    <a:latin typeface="Cambria Math" panose="02040503050406030204" pitchFamily="18" charset="0"/>
                                  </a:rPr>
                                  <m:t>𝒎</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e>
                        </m:d>
                      </m:oMath>
                    </m:oMathPara>
                  </a14:m>
                  <a:endParaRPr lang="en-US" b="1"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𝑑</m:t>
                            </m:r>
                          </m:sup>
                        </m:sSubSup>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26522" y="2763668"/>
                  <a:ext cx="2051998" cy="1009145"/>
                </a:xfrm>
                <a:prstGeom prst="rect">
                  <a:avLst/>
                </a:prstGeom>
                <a:blipFill rotWithShape="0">
                  <a:blip r:embed="rId3"/>
                  <a:stretch>
                    <a:fillRect b="-1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320987" y="1340602"/>
                  <a:ext cx="5214551" cy="451738"/>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marL="0" lvl="1" algn="ctr"/>
                  <a:r>
                    <a:rPr lang="en-US" dirty="0" smtClean="0">
                      <a:solidFill>
                        <a:schemeClr val="tx1"/>
                      </a:solidFill>
                    </a:rPr>
                    <a:t>Model higher-order potentials (e.g.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a14:m>
                  <a:r>
                    <a:rPr lang="en-US" dirty="0" smtClean="0">
                      <a:solidFill>
                        <a:schemeClr val="tx1"/>
                      </a:solidFill>
                    </a:rPr>
                    <a:t>)</a:t>
                  </a:r>
                </a:p>
              </p:txBody>
            </p:sp>
          </mc:Choice>
          <mc:Fallback xmlns="">
            <p:sp>
              <p:nvSpPr>
                <p:cNvPr id="6" name="Rectangle 5"/>
                <p:cNvSpPr>
                  <a:spLocks noRot="1" noChangeAspect="1" noMove="1" noResize="1" noEditPoints="1" noAdjustHandles="1" noChangeArrowheads="1" noChangeShapeType="1" noTextEdit="1"/>
                </p:cNvSpPr>
                <p:nvPr/>
              </p:nvSpPr>
              <p:spPr>
                <a:xfrm>
                  <a:off x="6320987" y="1340602"/>
                  <a:ext cx="5214551" cy="451738"/>
                </a:xfrm>
                <a:prstGeom prst="rect">
                  <a:avLst/>
                </a:prstGeom>
                <a:blipFill rotWithShape="0">
                  <a:blip r:embed="rId4"/>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913606" y="2818198"/>
                  <a:ext cx="2154803" cy="147611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Binary and</a:t>
                  </a:r>
                </a:p>
                <a:p>
                  <a:pPr algn="ctr"/>
                  <a:r>
                    <a:rPr lang="en-US" dirty="0" smtClean="0">
                      <a:solidFill>
                        <a:schemeClr val="tx1"/>
                      </a:solidFill>
                    </a:rPr>
                    <a:t>ternary potentials:</a:t>
                  </a: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𝑚</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dirty="0" smtClean="0">
                    <a:solidFill>
                      <a:schemeClr val="tx1"/>
                    </a:solidFill>
                  </a:endParaRPr>
                </a:p>
                <a:p>
                  <a:pPr algn="ctr"/>
                  <a:r>
                    <a:rPr lang="en-US" dirty="0" smtClean="0">
                      <a:solidFill>
                        <a:schemeClr val="tx1"/>
                      </a:solidFill>
                    </a:rPr>
                    <a:t>etc</a:t>
                  </a:r>
                  <a:r>
                    <a:rPr lang="en-US" dirty="0">
                      <a:solidFill>
                        <a:schemeClr val="tx1"/>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9913606" y="2818198"/>
                  <a:ext cx="2154803" cy="1476117"/>
                </a:xfrm>
                <a:prstGeom prst="rect">
                  <a:avLst/>
                </a:prstGeom>
                <a:blipFill rotWithShape="0">
                  <a:blip r:embed="rId5"/>
                  <a:stretch>
                    <a:fillRect t="-2066" b="-70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8593" y="1339893"/>
                  <a:ext cx="5214551" cy="391669"/>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Extract feature </a:t>
                  </a:r>
                  <a:r>
                    <a:rPr lang="en-US" dirty="0">
                      <a:solidFill>
                        <a:schemeClr val="tx1"/>
                      </a:solidFill>
                    </a:rPr>
                    <a:t>sets </a:t>
                  </a:r>
                  <a14:m>
                    <m:oMath xmlns:m="http://schemas.openxmlformats.org/officeDocument/2006/math">
                      <m:sSup>
                        <m:sSupPr>
                          <m:ctrlPr>
                            <a:rPr lang="en-US" b="1" i="1" dirty="0" smtClean="0">
                              <a:solidFill>
                                <a:schemeClr val="tx1"/>
                              </a:solidFill>
                              <a:latin typeface="Cambria Math" panose="02040503050406030204" pitchFamily="18" charset="0"/>
                            </a:rPr>
                          </m:ctrlPr>
                        </m:sSupPr>
                        <m:e>
                          <m:r>
                            <a:rPr lang="en-US" b="1" i="1" dirty="0" smtClean="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𝒎</m:t>
                          </m:r>
                        </m:sup>
                      </m:sSup>
                    </m:oMath>
                  </a14:m>
                  <a:r>
                    <a:rPr lang="en-US" dirty="0">
                      <a:solidFill>
                        <a:schemeClr val="tx1"/>
                      </a:solidFill>
                    </a:rPr>
                    <a:t> </a:t>
                  </a:r>
                  <a:r>
                    <a:rPr lang="en-US" dirty="0" smtClean="0">
                      <a:solidFill>
                        <a:schemeClr val="tx1"/>
                      </a:solidFill>
                    </a:rPr>
                    <a:t>and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oMath>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8593" y="1339893"/>
                  <a:ext cx="5214551" cy="391669"/>
                </a:xfrm>
                <a:prstGeom prst="rect">
                  <a:avLst/>
                </a:prstGeom>
                <a:blipFill rotWithShape="0">
                  <a:blip r:embed="rId6"/>
                  <a:stretch>
                    <a:fillRect t="-1515" b="-21212"/>
                  </a:stretch>
                </a:blipFill>
              </p:spPr>
              <p:txBody>
                <a:bodyPr/>
                <a:lstStyle/>
                <a:p>
                  <a:r>
                    <a:rPr lang="en-US">
                      <a:noFill/>
                    </a:rPr>
                    <a:t> </a:t>
                  </a:r>
                </a:p>
              </p:txBody>
            </p:sp>
          </mc:Fallback>
        </mc:AlternateContent>
        <p:sp>
          <p:nvSpPr>
            <p:cNvPr id="12" name="Rectangle 11"/>
            <p:cNvSpPr/>
            <p:nvPr/>
          </p:nvSpPr>
          <p:spPr>
            <a:xfrm>
              <a:off x="6320987" y="2249540"/>
              <a:ext cx="5214551" cy="363687"/>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Estimate </a:t>
              </a:r>
              <a:r>
                <a:rPr lang="en-US" dirty="0" smtClean="0">
                  <a:solidFill>
                    <a:schemeClr val="tx1"/>
                  </a:solidFill>
                </a:rPr>
                <a:t>parameters of models</a:t>
              </a:r>
              <a:endParaRPr lang="en-US"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4331939" y="821685"/>
                  <a:ext cx="352811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Input: </a:t>
                  </a:r>
                  <a:r>
                    <a:rPr lang="en-US" dirty="0" smtClean="0">
                      <a:solidFill>
                        <a:schemeClr val="tx1"/>
                      </a:solidFill>
                    </a:rPr>
                    <a:t>consecutive frames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oMath>
                  </a14:m>
                  <a:r>
                    <a:rPr lang="en-US" dirty="0">
                      <a:solidFill>
                        <a:schemeClr val="tx1"/>
                      </a:solidFill>
                    </a:rPr>
                    <a:t> and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oMath>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331939" y="821685"/>
                  <a:ext cx="3528112" cy="457200"/>
                </a:xfrm>
                <a:prstGeom prst="rect">
                  <a:avLst/>
                </a:prstGeom>
                <a:blipFill rotWithShape="0">
                  <a:blip r:embed="rId7"/>
                  <a:stretch>
                    <a:fillRect l="-1557" b="-10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480614" y="6314471"/>
                  <a:ext cx="7230762" cy="457200"/>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Output: </a:t>
                  </a:r>
                  <a:r>
                    <a:rPr lang="en-US" dirty="0" smtClean="0">
                      <a:solidFill>
                        <a:schemeClr val="tx1"/>
                      </a:solidFill>
                    </a:rPr>
                    <a:t>sets of tuples </a:t>
                  </a:r>
                  <a14:m>
                    <m:oMath xmlns:m="http://schemas.openxmlformats.org/officeDocument/2006/math">
                      <m:r>
                        <a:rPr lang="en-US"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b="0" i="1" dirty="0" smtClean="0">
                          <a:solidFill>
                            <a:schemeClr val="tx1"/>
                          </a:solidFill>
                          <a:latin typeface="Cambria Math" panose="02040503050406030204" pitchFamily="18" charset="0"/>
                        </a:rPr>
                        <m:t>)</m:t>
                      </m:r>
                    </m:oMath>
                  </a14:m>
                  <a:r>
                    <a:rPr lang="en-US" dirty="0" smtClean="0">
                      <a:solidFill>
                        <a:schemeClr val="tx1"/>
                      </a:solidFill>
                    </a:rPr>
                    <a:t> with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𝑝</m:t>
                          </m:r>
                        </m:e>
                        <m:sub>
                          <m:r>
                            <a:rPr lang="en-US" i="1" dirty="0" smtClean="0">
                              <a:solidFill>
                                <a:schemeClr val="tx1"/>
                              </a:solidFill>
                              <a:latin typeface="Cambria Math" panose="02040503050406030204" pitchFamily="18" charset="0"/>
                            </a:rPr>
                            <m:t>𝐶𝑅𝐹</m:t>
                          </m:r>
                        </m:sub>
                      </m:sSub>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𝑚</m:t>
                          </m:r>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2</m:t>
                              </m:r>
                            </m:sub>
                          </m:sSub>
                        </m:e>
                        <m:e>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𝟏</m:t>
                              </m:r>
                            </m:sub>
                          </m:sSub>
                          <m:r>
                            <a:rPr lang="en-US" i="1" dirty="0" smtClean="0">
                              <a:solidFill>
                                <a:schemeClr val="tx1"/>
                              </a:solidFill>
                              <a:latin typeface="Cambria Math" panose="02040503050406030204" pitchFamily="18" charset="0"/>
                            </a:rPr>
                            <m:t>,</m:t>
                          </m:r>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𝟐</m:t>
                              </m:r>
                            </m:sub>
                          </m:sSub>
                        </m:e>
                      </m:d>
                      <m:r>
                        <a:rPr lang="en-US" b="1" i="1" dirty="0" smtClean="0">
                          <a:solidFill>
                            <a:schemeClr val="tx1"/>
                          </a:solidFill>
                          <a:latin typeface="Cambria Math" panose="02040503050406030204" pitchFamily="18" charset="0"/>
                        </a:rPr>
                        <m:t>&gt;</m:t>
                      </m:r>
                      <m:r>
                        <a:rPr lang="en-US" b="0" i="1" dirty="0" smtClean="0">
                          <a:solidFill>
                            <a:schemeClr val="tx1"/>
                          </a:solidFill>
                          <a:latin typeface="Cambria Math" panose="02040503050406030204" pitchFamily="18" charset="0"/>
                        </a:rPr>
                        <m:t>𝑡h𝑟𝑒𝑠h𝑜𝑙𝑑</m:t>
                      </m:r>
                    </m:oMath>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480614" y="6314471"/>
                  <a:ext cx="7230762" cy="457200"/>
                </a:xfrm>
                <a:prstGeom prst="rect">
                  <a:avLst/>
                </a:prstGeom>
                <a:blipFill rotWithShape="0">
                  <a:blip r:embed="rId8"/>
                  <a:stretch>
                    <a:fillRect b="-1136"/>
                  </a:stretch>
                </a:blipFill>
                <a:ln w="76200">
                  <a:solidFill>
                    <a:srgbClr val="FF0000"/>
                  </a:solidFill>
                </a:ln>
              </p:spPr>
              <p:txBody>
                <a:bodyPr/>
                <a:lstStyle/>
                <a:p>
                  <a:r>
                    <a:rPr lang="en-US">
                      <a:noFill/>
                    </a:rPr>
                    <a:t> </a:t>
                  </a:r>
                </a:p>
              </p:txBody>
            </p:sp>
          </mc:Fallback>
        </mc:AlternateContent>
        <p:cxnSp>
          <p:nvCxnSpPr>
            <p:cNvPr id="22" name="Straight Arrow Connector 21"/>
            <p:cNvCxnSpPr>
              <a:stCxn id="14" idx="1"/>
              <a:endCxn id="11" idx="0"/>
            </p:cNvCxnSpPr>
            <p:nvPr/>
          </p:nvCxnSpPr>
          <p:spPr>
            <a:xfrm flipH="1">
              <a:off x="3245869" y="1050285"/>
              <a:ext cx="1086070" cy="28960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4" idx="3"/>
              <a:endCxn id="6" idx="0"/>
            </p:cNvCxnSpPr>
            <p:nvPr/>
          </p:nvCxnSpPr>
          <p:spPr>
            <a:xfrm>
              <a:off x="7860051" y="1050285"/>
              <a:ext cx="1068212" cy="29031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6" idx="2"/>
              <a:endCxn id="12" idx="0"/>
            </p:cNvCxnSpPr>
            <p:nvPr/>
          </p:nvCxnSpPr>
          <p:spPr>
            <a:xfrm>
              <a:off x="8928263" y="1792340"/>
              <a:ext cx="0"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2"/>
              <a:endCxn id="4" idx="0"/>
            </p:cNvCxnSpPr>
            <p:nvPr/>
          </p:nvCxnSpPr>
          <p:spPr>
            <a:xfrm flipH="1">
              <a:off x="3244839" y="1731562"/>
              <a:ext cx="1030" cy="2822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9" idx="2"/>
              <a:endCxn id="15" idx="0"/>
            </p:cNvCxnSpPr>
            <p:nvPr/>
          </p:nvCxnSpPr>
          <p:spPr>
            <a:xfrm flipH="1">
              <a:off x="6095995" y="5603265"/>
              <a:ext cx="1488910" cy="71120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211" name="Group 210"/>
            <p:cNvGrpSpPr/>
            <p:nvPr/>
          </p:nvGrpSpPr>
          <p:grpSpPr>
            <a:xfrm>
              <a:off x="5266484" y="3528757"/>
              <a:ext cx="4636838" cy="2203362"/>
              <a:chOff x="5266484" y="3528757"/>
              <a:chExt cx="4636838" cy="2203362"/>
            </a:xfrm>
          </p:grpSpPr>
          <mc:AlternateContent xmlns:mc="http://schemas.openxmlformats.org/markup-compatibility/2006" xmlns:a14="http://schemas.microsoft.com/office/drawing/2010/main">
            <mc:Choice Requires="a14">
              <p:sp>
                <p:nvSpPr>
                  <p:cNvPr id="8" name="Rectangle 7"/>
                  <p:cNvSpPr/>
                  <p:nvPr/>
                </p:nvSpPr>
                <p:spPr>
                  <a:xfrm>
                    <a:off x="5487602" y="3630341"/>
                    <a:ext cx="4194606" cy="1036470"/>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Conditional Random Field (CRF):</a:t>
                    </a:r>
                  </a:p>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𝐶𝑅𝐹</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m:t>
                              </m:r>
                            </m:num>
                            <m:den>
                              <m:r>
                                <a:rPr lang="en-US" i="1" dirty="0">
                                  <a:solidFill>
                                    <a:schemeClr val="tx1"/>
                                  </a:solidFill>
                                  <a:latin typeface="Cambria Math" panose="02040503050406030204" pitchFamily="18" charset="0"/>
                                </a:rPr>
                                <m:t>𝑍</m:t>
                              </m:r>
                            </m:den>
                          </m:f>
                          <m:r>
                            <m:rPr>
                              <m:sty m:val="p"/>
                            </m:rPr>
                            <a:rPr lang="en-US" dirty="0">
                              <a:solidFill>
                                <a:schemeClr val="tx1"/>
                              </a:solidFill>
                              <a:latin typeface="Cambria Math" panose="02040503050406030204" pitchFamily="18" charset="0"/>
                            </a:rPr>
                            <m:t>exp</m:t>
                          </m:r>
                          <m:r>
                            <a:rPr lang="en-US" i="1" dirty="0">
                              <a:solidFill>
                                <a:schemeClr val="tx1"/>
                              </a:solidFill>
                              <a:latin typeface="Cambria Math" panose="02040503050406030204" pitchFamily="18" charset="0"/>
                            </a:rPr>
                            <m:t>⁡(</m:t>
                          </m:r>
                          <m:nary>
                            <m:naryPr>
                              <m:chr m:val="∑"/>
                              <m:supHide m:val="on"/>
                              <m:ctrlPr>
                                <a:rPr lang="en-US" i="1" dirty="0">
                                  <a:solidFill>
                                    <a:schemeClr val="tx1"/>
                                  </a:solidFill>
                                  <a:latin typeface="Cambria Math" panose="02040503050406030204" pitchFamily="18" charset="0"/>
                                </a:rPr>
                              </m:ctrlPr>
                            </m:naryPr>
                            <m:sub>
                              <m:r>
                                <m:rPr>
                                  <m:brk m:alnAt="7"/>
                                </m:rPr>
                                <a:rPr lang="en-US" i="1" dirty="0">
                                  <a:solidFill>
                                    <a:schemeClr val="tx1"/>
                                  </a:solidFill>
                                  <a:latin typeface="Cambria Math" panose="02040503050406030204" pitchFamily="18" charset="0"/>
                                </a:rPr>
                                <m:t>𝐴</m:t>
                              </m:r>
                            </m:sub>
                            <m:sup/>
                            <m:e>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r>
                                    <a:rPr lang="en-US" i="1" dirty="0">
                                      <a:solidFill>
                                        <a:schemeClr val="tx1"/>
                                      </a:solidFill>
                                      <a:latin typeface="Cambria Math" panose="02040503050406030204" pitchFamily="18" charset="0"/>
                                    </a:rPr>
                                    <m:t>𝐴</m:t>
                                  </m:r>
                                </m:sup>
                              </m:sSup>
                            </m:e>
                          </m:nary>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487602" y="3630341"/>
                    <a:ext cx="4194606" cy="1036470"/>
                  </a:xfrm>
                  <a:prstGeom prst="rect">
                    <a:avLst/>
                  </a:prstGeom>
                  <a:blipFill rotWithShape="0">
                    <a:blip r:embed="rId9"/>
                    <a:stretch>
                      <a:fillRect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87602" y="5013241"/>
                    <a:ext cx="4194606" cy="590024"/>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Learn </a:t>
                    </a:r>
                    <a:r>
                      <a:rPr lang="en-US" dirty="0">
                        <a:solidFill>
                          <a:schemeClr val="tx1"/>
                        </a:solidFill>
                      </a:rPr>
                      <a:t>weights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oMath>
                    </a14:m>
                    <a:r>
                      <a:rPr lang="en-US" dirty="0">
                        <a:solidFill>
                          <a:schemeClr val="tx1"/>
                        </a:solidFill>
                      </a:rPr>
                      <a:t> of potentials using maximum likelihood</a:t>
                    </a:r>
                  </a:p>
                </p:txBody>
              </p:sp>
            </mc:Choice>
            <mc:Fallback xmlns="">
              <p:sp>
                <p:nvSpPr>
                  <p:cNvPr id="9" name="Rectangle 8"/>
                  <p:cNvSpPr>
                    <a:spLocks noRot="1" noChangeAspect="1" noMove="1" noResize="1" noEditPoints="1" noAdjustHandles="1" noChangeArrowheads="1" noChangeShapeType="1" noTextEdit="1"/>
                  </p:cNvSpPr>
                  <p:nvPr/>
                </p:nvSpPr>
                <p:spPr>
                  <a:xfrm>
                    <a:off x="5487602" y="5013241"/>
                    <a:ext cx="4194606" cy="590024"/>
                  </a:xfrm>
                  <a:prstGeom prst="rect">
                    <a:avLst/>
                  </a:prstGeom>
                  <a:blipFill rotWithShape="0">
                    <a:blip r:embed="rId10"/>
                    <a:stretch>
                      <a:fillRect t="-7071" b="-19192"/>
                    </a:stretch>
                  </a:blipFill>
                </p:spPr>
                <p:txBody>
                  <a:bodyPr/>
                  <a:lstStyle/>
                  <a:p>
                    <a:r>
                      <a:rPr lang="en-US">
                        <a:noFill/>
                      </a:rPr>
                      <a:t> </a:t>
                    </a:r>
                  </a:p>
                </p:txBody>
              </p:sp>
            </mc:Fallback>
          </mc:AlternateContent>
          <p:cxnSp>
            <p:nvCxnSpPr>
              <p:cNvPr id="40" name="Straight Arrow Connector 39"/>
              <p:cNvCxnSpPr>
                <a:stCxn id="8" idx="2"/>
                <a:endCxn id="9" idx="0"/>
              </p:cNvCxnSpPr>
              <p:nvPr/>
            </p:nvCxnSpPr>
            <p:spPr>
              <a:xfrm>
                <a:off x="7584905" y="4666811"/>
                <a:ext cx="0" cy="34643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3" name="Rectangle 102"/>
              <p:cNvSpPr/>
              <p:nvPr/>
            </p:nvSpPr>
            <p:spPr>
              <a:xfrm>
                <a:off x="5266484" y="3528757"/>
                <a:ext cx="4636838" cy="220336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Arrow Connector 110"/>
            <p:cNvCxnSpPr>
              <a:stCxn id="104" idx="3"/>
              <a:endCxn id="103" idx="1"/>
            </p:cNvCxnSpPr>
            <p:nvPr/>
          </p:nvCxnSpPr>
          <p:spPr>
            <a:xfrm>
              <a:off x="4853679" y="4623959"/>
              <a:ext cx="412805" cy="6479"/>
            </a:xfrm>
            <a:prstGeom prst="straightConnector1">
              <a:avLst/>
            </a:prstGeom>
            <a:ln w="38100">
              <a:solidFill>
                <a:schemeClr val="accent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 idx="1"/>
              <a:endCxn id="12" idx="3"/>
            </p:cNvCxnSpPr>
            <p:nvPr/>
          </p:nvCxnSpPr>
          <p:spPr>
            <a:xfrm rot="10800000" flipH="1" flipV="1">
              <a:off x="638592" y="2310992"/>
              <a:ext cx="10896945" cy="120391"/>
            </a:xfrm>
            <a:prstGeom prst="bentConnector5">
              <a:avLst>
                <a:gd name="adj1" fmla="val -2098"/>
                <a:gd name="adj2" fmla="val 440925"/>
                <a:gd name="adj3" fmla="val 102098"/>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03" idx="0"/>
            </p:cNvCxnSpPr>
            <p:nvPr/>
          </p:nvCxnSpPr>
          <p:spPr>
            <a:xfrm>
              <a:off x="6095995" y="2847607"/>
              <a:ext cx="1488908" cy="681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4" idx="2"/>
              <a:endCxn id="15" idx="0"/>
            </p:cNvCxnSpPr>
            <p:nvPr/>
          </p:nvCxnSpPr>
          <p:spPr>
            <a:xfrm>
              <a:off x="2746136" y="5168316"/>
              <a:ext cx="3349859" cy="1146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38592" y="4079602"/>
              <a:ext cx="4215087" cy="1088714"/>
            </a:xfrm>
            <a:prstGeom prst="rect">
              <a:avLst/>
            </a:prstGeom>
            <a:solidFill>
              <a:schemeClr val="bg2">
                <a:lumMod val="75000"/>
              </a:schemeClr>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Alternative:</a:t>
              </a:r>
            </a:p>
            <a:p>
              <a:pPr algn="ctr"/>
              <a:r>
                <a:rPr lang="en-US" dirty="0" smtClean="0">
                  <a:solidFill>
                    <a:schemeClr val="tx1"/>
                  </a:solidFill>
                </a:rPr>
                <a:t>Bayes’ theorem</a:t>
              </a:r>
            </a:p>
          </p:txBody>
        </p:sp>
        <p:cxnSp>
          <p:nvCxnSpPr>
            <p:cNvPr id="148" name="Straight Arrow Connector 147"/>
            <p:cNvCxnSpPr>
              <a:endCxn id="104" idx="0"/>
            </p:cNvCxnSpPr>
            <p:nvPr/>
          </p:nvCxnSpPr>
          <p:spPr>
            <a:xfrm flipH="1">
              <a:off x="2746136" y="2826727"/>
              <a:ext cx="3275705" cy="12528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838195" y="-102909"/>
            <a:ext cx="10515600" cy="1325563"/>
          </a:xfrm>
        </p:spPr>
        <p:txBody>
          <a:bodyPr/>
          <a:lstStyle/>
          <a:p>
            <a:r>
              <a:rPr lang="en-US" dirty="0"/>
              <a:t>Detection of mitosis: </a:t>
            </a:r>
            <a:r>
              <a:rPr lang="en-US" dirty="0" smtClean="0"/>
              <a:t>the workflow</a:t>
            </a:r>
            <a:endParaRPr lang="en-US" dirty="0"/>
          </a:p>
        </p:txBody>
      </p:sp>
    </p:spTree>
    <p:extLst>
      <p:ext uri="{BB962C8B-B14F-4D97-AF65-F5344CB8AC3E}">
        <p14:creationId xmlns:p14="http://schemas.microsoft.com/office/powerpoint/2010/main" val="23960602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schedule</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1396"/>
          <a:stretch/>
        </p:blipFill>
        <p:spPr>
          <a:xfrm>
            <a:off x="180975" y="1989084"/>
            <a:ext cx="11830050" cy="2687847"/>
          </a:xfrm>
          <a:prstGeom prst="rect">
            <a:avLst/>
          </a:prstGeom>
        </p:spPr>
      </p:pic>
    </p:spTree>
    <p:extLst>
      <p:ext uri="{BB962C8B-B14F-4D97-AF65-F5344CB8AC3E}">
        <p14:creationId xmlns:p14="http://schemas.microsoft.com/office/powerpoint/2010/main" val="25087388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pPr marL="0" indent="0">
              <a:buNone/>
            </a:pPr>
            <a:r>
              <a:rPr lang="en-US" dirty="0"/>
              <a:t>[1] Barker, N., van de </a:t>
            </a:r>
            <a:r>
              <a:rPr lang="en-US" dirty="0" err="1"/>
              <a:t>Wetering</a:t>
            </a:r>
            <a:r>
              <a:rPr lang="en-US" dirty="0"/>
              <a:t>, M., and </a:t>
            </a:r>
            <a:r>
              <a:rPr lang="en-US" dirty="0" err="1"/>
              <a:t>Clevers</a:t>
            </a:r>
            <a:r>
              <a:rPr lang="en-US" dirty="0"/>
              <a:t>, H. 2008. The intestinal stem cell. Genes &amp; Dev. 22:1856-1864.</a:t>
            </a:r>
          </a:p>
          <a:p>
            <a:pPr marL="0" indent="0">
              <a:buNone/>
            </a:pPr>
            <a:r>
              <a:rPr lang="en-US" dirty="0"/>
              <a:t>[2] </a:t>
            </a:r>
            <a:r>
              <a:rPr lang="en-US" dirty="0" err="1"/>
              <a:t>Crosnier</a:t>
            </a:r>
            <a:r>
              <a:rPr lang="en-US" dirty="0"/>
              <a:t>, C., </a:t>
            </a:r>
            <a:r>
              <a:rPr lang="en-US" dirty="0" err="1"/>
              <a:t>Stamataki</a:t>
            </a:r>
            <a:r>
              <a:rPr lang="en-US" dirty="0"/>
              <a:t>, D., Lewis, J. 2006. Organizing cell renewal in the intestine: stem cells, signals and combinatorial control. Nature Reviews Genetics. 7(5):349-359.</a:t>
            </a:r>
          </a:p>
          <a:p>
            <a:pPr marL="0" indent="0">
              <a:buNone/>
            </a:pPr>
            <a:r>
              <a:rPr lang="en-US" dirty="0"/>
              <a:t>[3] Yeung, T.M., Chia, L.A., </a:t>
            </a:r>
            <a:r>
              <a:rPr lang="en-US" dirty="0" err="1"/>
              <a:t>Kosinski</a:t>
            </a:r>
            <a:r>
              <a:rPr lang="en-US" dirty="0"/>
              <a:t>, C.M., </a:t>
            </a:r>
            <a:r>
              <a:rPr lang="en-US" dirty="0" err="1"/>
              <a:t>Kuo</a:t>
            </a:r>
            <a:r>
              <a:rPr lang="en-US" dirty="0"/>
              <a:t>, C.J. 2011. Regulation of self-renewal and differentiation by the intestinal stem cell niche. Cellular and Molecular Life Sciences. Vol. 68, no. 15, pp. 2513–2523</a:t>
            </a:r>
            <a:r>
              <a:rPr lang="en-US" dirty="0" smtClean="0"/>
              <a:t>.</a:t>
            </a:r>
          </a:p>
          <a:p>
            <a:pPr marL="0" indent="0">
              <a:buNone/>
            </a:pPr>
            <a:r>
              <a:rPr lang="en-US" dirty="0" smtClean="0"/>
              <a:t>[4] </a:t>
            </a:r>
            <a:r>
              <a:rPr lang="en-US" dirty="0" err="1" smtClean="0"/>
              <a:t>Cootes</a:t>
            </a:r>
            <a:r>
              <a:rPr lang="en-US" dirty="0" smtClean="0"/>
              <a:t>, T.F., Taylor, C. J. 2000. Statistical Models of Appearance for Computer Vision. </a:t>
            </a:r>
          </a:p>
          <a:p>
            <a:pPr marL="0" indent="0">
              <a:buNone/>
            </a:pPr>
            <a:r>
              <a:rPr lang="en-US" dirty="0" smtClean="0"/>
              <a:t>[5] Flood fill Wikipedia: https://en.wikipedia.org/wiki/Flood_fill</a:t>
            </a:r>
          </a:p>
          <a:p>
            <a:pPr marL="0" indent="0">
              <a:buNone/>
            </a:pPr>
            <a:r>
              <a:rPr lang="en-US" dirty="0" smtClean="0"/>
              <a:t>[6] Suzuki, S. (1985). Topological structural analysis of digitized binary images by border following. Computer Vision, Graphics, and Image Processing, 30(1), 32-46.</a:t>
            </a:r>
          </a:p>
          <a:p>
            <a:pPr marL="0" indent="0">
              <a:buNone/>
            </a:pPr>
            <a:r>
              <a:rPr lang="en-US" dirty="0" smtClean="0"/>
              <a:t>[7</a:t>
            </a:r>
            <a:r>
              <a:rPr lang="en-US" dirty="0"/>
              <a:t>] Cubic Spline on Wolfram: </a:t>
            </a:r>
            <a:r>
              <a:rPr lang="en-US" dirty="0">
                <a:hlinkClick r:id="rId2"/>
              </a:rPr>
              <a:t>http://</a:t>
            </a:r>
            <a:r>
              <a:rPr lang="en-US" dirty="0" smtClean="0">
                <a:hlinkClick r:id="rId2"/>
              </a:rPr>
              <a:t>mathworld.wolfram.com/CubicSpline.html</a:t>
            </a:r>
            <a:endParaRPr lang="en-US" dirty="0" smtClean="0"/>
          </a:p>
          <a:p>
            <a:pPr marL="0" indent="0">
              <a:buNone/>
            </a:pPr>
            <a:r>
              <a:rPr lang="en-US" dirty="0" smtClean="0"/>
              <a:t>[8] Template </a:t>
            </a:r>
            <a:r>
              <a:rPr lang="en-US" dirty="0"/>
              <a:t>Matching Techniques in Computer Vision: Theory and Practice. Roberto </a:t>
            </a:r>
            <a:r>
              <a:rPr lang="en-US" dirty="0" err="1"/>
              <a:t>Brunelli</a:t>
            </a:r>
            <a:r>
              <a:rPr lang="en-US" dirty="0"/>
              <a:t>. March 2009. ISBN: 978-0-470-51706-2</a:t>
            </a:r>
          </a:p>
          <a:p>
            <a:pPr marL="0" indent="0">
              <a:buNone/>
            </a:pPr>
            <a:r>
              <a:rPr lang="en-US" dirty="0" smtClean="0"/>
              <a:t>[9</a:t>
            </a:r>
            <a:r>
              <a:rPr lang="en-US" dirty="0"/>
              <a:t>] </a:t>
            </a:r>
            <a:r>
              <a:rPr lang="en-US" dirty="0" err="1"/>
              <a:t>Dalal</a:t>
            </a:r>
            <a:r>
              <a:rPr lang="en-US" dirty="0"/>
              <a:t>, N., &amp; </a:t>
            </a:r>
            <a:r>
              <a:rPr lang="en-US" dirty="0" err="1"/>
              <a:t>Triggs</a:t>
            </a:r>
            <a:r>
              <a:rPr lang="en-US" dirty="0"/>
              <a:t>, B. (2005, June). Histograms of oriented gradients for human detection. In Computer Vision and Pattern Recognition, 2005. CVPR 2005. IEEE Computer Society Conference on (Vol. 1, pp. 886-893). IEEE.</a:t>
            </a:r>
          </a:p>
          <a:p>
            <a:pPr marL="0" indent="0">
              <a:buNone/>
            </a:pPr>
            <a:r>
              <a:rPr lang="en-US" dirty="0" smtClean="0"/>
              <a:t>[10] Distinctive </a:t>
            </a:r>
            <a:r>
              <a:rPr lang="en-US" dirty="0"/>
              <a:t>image features from scale-invariant </a:t>
            </a:r>
            <a:r>
              <a:rPr lang="en-US" dirty="0" err="1"/>
              <a:t>keypoints</a:t>
            </a:r>
            <a:r>
              <a:rPr lang="en-US" dirty="0"/>
              <a:t>. David G. Lowe, International Journal of Computer Vision, 60, 2 (2004), pp. 91-110.</a:t>
            </a:r>
          </a:p>
          <a:p>
            <a:pPr marL="0" indent="0">
              <a:buNone/>
            </a:pPr>
            <a:r>
              <a:rPr lang="en-US" dirty="0" smtClean="0"/>
              <a:t>[11] Christopher </a:t>
            </a:r>
            <a:r>
              <a:rPr lang="en-US" dirty="0"/>
              <a:t>M. Bishop, Pattern Recognition and Machine </a:t>
            </a:r>
            <a:r>
              <a:rPr lang="en-US" dirty="0" smtClean="0"/>
              <a:t>Learning. Springer</a:t>
            </a:r>
            <a:r>
              <a:rPr lang="en-US" dirty="0"/>
              <a:t>, Berlin, New York, 2006.</a:t>
            </a:r>
          </a:p>
          <a:p>
            <a:pPr marL="0" indent="0">
              <a:buNone/>
            </a:pPr>
            <a:r>
              <a:rPr lang="en-US" dirty="0" smtClean="0"/>
              <a:t>[12] </a:t>
            </a:r>
            <a:r>
              <a:rPr lang="en-US" dirty="0"/>
              <a:t>Lafferty, J., McCallum, A., Pereira, F. 2001. Conditional random fields: Probabilistic models for segmenting and labeling sequence data. Proceedings of 18th International Conference on Machine Learning.</a:t>
            </a:r>
          </a:p>
          <a:p>
            <a:pPr marL="0" indent="0">
              <a:buNone/>
            </a:pPr>
            <a:r>
              <a:rPr lang="en-US" dirty="0" smtClean="0"/>
              <a:t>[13] </a:t>
            </a:r>
            <a:r>
              <a:rPr lang="en-US" dirty="0"/>
              <a:t>Sutton, C., McCallum, A. 2010. An Introduction to Conditional Random Fields. v1. arXiv:1011.4088</a:t>
            </a:r>
            <a:r>
              <a:rPr lang="en-US" dirty="0" smtClean="0"/>
              <a:t>.</a:t>
            </a:r>
          </a:p>
          <a:p>
            <a:pPr marL="0" indent="0">
              <a:buNone/>
            </a:pPr>
            <a:r>
              <a:rPr lang="en-US" dirty="0" smtClean="0"/>
              <a:t>[14] H</a:t>
            </a:r>
            <a:r>
              <a:rPr lang="en-US" dirty="0"/>
              <a:t>. Wang, W. Shi, X. Zhuang, X. Wu, K. </a:t>
            </a:r>
            <a:r>
              <a:rPr lang="en-US" dirty="0" smtClean="0"/>
              <a:t>Tung, S</a:t>
            </a:r>
            <a:r>
              <a:rPr lang="en-US" dirty="0"/>
              <a:t>. </a:t>
            </a:r>
            <a:r>
              <a:rPr lang="en-US" dirty="0" err="1"/>
              <a:t>Ourselin</a:t>
            </a:r>
            <a:r>
              <a:rPr lang="en-US" dirty="0"/>
              <a:t>, P. Edwards, and D. </a:t>
            </a:r>
            <a:r>
              <a:rPr lang="en-US" dirty="0" err="1"/>
              <a:t>Rueckert</a:t>
            </a:r>
            <a:r>
              <a:rPr lang="en-US" dirty="0"/>
              <a:t>, “</a:t>
            </a:r>
            <a:r>
              <a:rPr lang="en-US" dirty="0" smtClean="0"/>
              <a:t>Landmark detection </a:t>
            </a:r>
            <a:r>
              <a:rPr lang="en-US" dirty="0"/>
              <a:t>and coupled patch registration for cardiac motion tracking,” in SPIE, 2013, vol. 8669</a:t>
            </a:r>
            <a:r>
              <a:rPr lang="en-US" dirty="0" smtClean="0"/>
              <a:t>.</a:t>
            </a:r>
          </a:p>
          <a:p>
            <a:pPr marL="0" indent="0">
              <a:buNone/>
            </a:pPr>
            <a:r>
              <a:rPr lang="en-US" dirty="0" smtClean="0"/>
              <a:t>[15] </a:t>
            </a:r>
            <a:r>
              <a:rPr lang="en-US" dirty="0"/>
              <a:t>Wang, L., </a:t>
            </a:r>
            <a:r>
              <a:rPr lang="en-US" dirty="0" err="1"/>
              <a:t>Belagiannis</a:t>
            </a:r>
            <a:r>
              <a:rPr lang="en-US" dirty="0"/>
              <a:t>, V., Marr, C., </a:t>
            </a:r>
            <a:r>
              <a:rPr lang="en-US" dirty="0" err="1"/>
              <a:t>Theis</a:t>
            </a:r>
            <a:r>
              <a:rPr lang="en-US" dirty="0"/>
              <a:t>, F., Yang, G., </a:t>
            </a:r>
            <a:r>
              <a:rPr lang="en-US" dirty="0" err="1"/>
              <a:t>Navab</a:t>
            </a:r>
            <a:r>
              <a:rPr lang="en-US" dirty="0"/>
              <a:t>, N. 2015. Anatomic-Landmark Detection Using Graphical Context Modelling</a:t>
            </a:r>
            <a:r>
              <a:rPr lang="en-US" dirty="0" smtClean="0"/>
              <a:t>.</a:t>
            </a:r>
          </a:p>
          <a:p>
            <a:endParaRPr lang="en-US" dirty="0"/>
          </a:p>
        </p:txBody>
      </p:sp>
    </p:spTree>
    <p:extLst>
      <p:ext uri="{BB962C8B-B14F-4D97-AF65-F5344CB8AC3E}">
        <p14:creationId xmlns:p14="http://schemas.microsoft.com/office/powerpoint/2010/main" val="1043873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the problem II</a:t>
            </a:r>
            <a:endParaRPr lang="en-US" dirty="0"/>
          </a:p>
        </p:txBody>
      </p:sp>
      <p:sp>
        <p:nvSpPr>
          <p:cNvPr id="3" name="Content Placeholder 2"/>
          <p:cNvSpPr>
            <a:spLocks noGrp="1"/>
          </p:cNvSpPr>
          <p:nvPr>
            <p:ph idx="1"/>
          </p:nvPr>
        </p:nvSpPr>
        <p:spPr/>
        <p:txBody>
          <a:bodyPr/>
          <a:lstStyle/>
          <a:p>
            <a:r>
              <a:rPr lang="en-US" b="1" dirty="0" smtClean="0"/>
              <a:t>The task: </a:t>
            </a:r>
            <a:r>
              <a:rPr lang="en-US" dirty="0" smtClean="0"/>
              <a:t>aid biologists to measure a statistics of angle between cells arisen from division and the crypt surface.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5975" t="61625" r="35863"/>
          <a:stretch/>
        </p:blipFill>
        <p:spPr>
          <a:xfrm>
            <a:off x="2308485" y="3184381"/>
            <a:ext cx="3282846" cy="262471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6140" t="40423" r="28281" b="24684"/>
          <a:stretch/>
        </p:blipFill>
        <p:spPr>
          <a:xfrm>
            <a:off x="5929718" y="3184381"/>
            <a:ext cx="3488544" cy="2624714"/>
          </a:xfrm>
          <a:prstGeom prst="rect">
            <a:avLst/>
          </a:prstGeom>
        </p:spPr>
      </p:pic>
      <p:sp>
        <p:nvSpPr>
          <p:cNvPr id="6" name="TextBox 5"/>
          <p:cNvSpPr txBox="1"/>
          <p:nvPr/>
        </p:nvSpPr>
        <p:spPr>
          <a:xfrm>
            <a:off x="2233777" y="5853797"/>
            <a:ext cx="3357553" cy="461665"/>
          </a:xfrm>
          <a:prstGeom prst="rect">
            <a:avLst/>
          </a:prstGeom>
          <a:noFill/>
        </p:spPr>
        <p:txBody>
          <a:bodyPr wrap="square" rtlCol="0">
            <a:spAutoFit/>
          </a:bodyPr>
          <a:lstStyle/>
          <a:p>
            <a:pPr algn="ctr"/>
            <a:r>
              <a:rPr lang="en-US" sz="2400" dirty="0" smtClean="0"/>
              <a:t>Almost parallel</a:t>
            </a:r>
            <a:endParaRPr lang="en-US" sz="2400" dirty="0"/>
          </a:p>
        </p:txBody>
      </p:sp>
      <p:sp>
        <p:nvSpPr>
          <p:cNvPr id="7" name="TextBox 6"/>
          <p:cNvSpPr txBox="1"/>
          <p:nvPr/>
        </p:nvSpPr>
        <p:spPr>
          <a:xfrm>
            <a:off x="5824787" y="5853797"/>
            <a:ext cx="3593475" cy="461665"/>
          </a:xfrm>
          <a:prstGeom prst="rect">
            <a:avLst/>
          </a:prstGeom>
          <a:noFill/>
        </p:spPr>
        <p:txBody>
          <a:bodyPr wrap="square" rtlCol="0">
            <a:spAutoFit/>
          </a:bodyPr>
          <a:lstStyle/>
          <a:p>
            <a:pPr algn="ctr"/>
            <a:r>
              <a:rPr lang="en-US" sz="2400" dirty="0" smtClean="0"/>
              <a:t>Rather perpendicular</a:t>
            </a:r>
            <a:endParaRPr lang="en-US" sz="2400" dirty="0"/>
          </a:p>
        </p:txBody>
      </p:sp>
    </p:spTree>
    <p:extLst>
      <p:ext uri="{BB962C8B-B14F-4D97-AF65-F5344CB8AC3E}">
        <p14:creationId xmlns:p14="http://schemas.microsoft.com/office/powerpoint/2010/main" val="2816919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the problem III</a:t>
            </a:r>
            <a:endParaRPr lang="en-US" dirty="0"/>
          </a:p>
        </p:txBody>
      </p:sp>
      <p:sp>
        <p:nvSpPr>
          <p:cNvPr id="3" name="Content Placeholder 2"/>
          <p:cNvSpPr>
            <a:spLocks noGrp="1"/>
          </p:cNvSpPr>
          <p:nvPr>
            <p:ph idx="1"/>
          </p:nvPr>
        </p:nvSpPr>
        <p:spPr/>
        <p:txBody>
          <a:bodyPr/>
          <a:lstStyle/>
          <a:p>
            <a:pPr marL="0" indent="0">
              <a:buNone/>
            </a:pPr>
            <a:r>
              <a:rPr lang="en-US" b="1" dirty="0" smtClean="0"/>
              <a:t>The project parts:</a:t>
            </a:r>
          </a:p>
          <a:p>
            <a:pPr marL="514350" indent="-514350">
              <a:buFont typeface="+mj-lt"/>
              <a:buAutoNum type="arabicPeriod"/>
            </a:pPr>
            <a:r>
              <a:rPr lang="en-US" dirty="0" smtClean="0"/>
              <a:t>Automatic extraction of crypt surface</a:t>
            </a:r>
          </a:p>
          <a:p>
            <a:pPr marL="514350" indent="-514350">
              <a:buFont typeface="+mj-lt"/>
              <a:buAutoNum type="arabicPeriod"/>
            </a:pPr>
            <a:r>
              <a:rPr lang="en-US" dirty="0" smtClean="0"/>
              <a:t>Developing a method to measure angle between the crypt surface and daughter cells</a:t>
            </a:r>
          </a:p>
          <a:p>
            <a:pPr marL="514350" indent="-514350">
              <a:buFont typeface="+mj-lt"/>
              <a:buAutoNum type="arabicPeriod"/>
            </a:pPr>
            <a:r>
              <a:rPr lang="en-US" dirty="0" smtClean="0"/>
              <a:t>Detection of mitosis events</a:t>
            </a:r>
            <a:endParaRPr lang="en-US" dirty="0"/>
          </a:p>
        </p:txBody>
      </p:sp>
      <p:pic>
        <p:nvPicPr>
          <p:cNvPr id="4" name="Picture 8" descr="See full siz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426" y="2365271"/>
            <a:ext cx="344774" cy="3447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See full siz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426" y="2904917"/>
            <a:ext cx="344774" cy="3447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full siz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426" y="3783937"/>
            <a:ext cx="344774" cy="34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2274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Extraction of crypt surface</a:t>
            </a:r>
            <a:endParaRPr lang="en-US" dirty="0"/>
          </a:p>
        </p:txBody>
      </p:sp>
      <p:sp>
        <p:nvSpPr>
          <p:cNvPr id="3" name="Content Placeholder 2"/>
          <p:cNvSpPr>
            <a:spLocks noGrp="1"/>
          </p:cNvSpPr>
          <p:nvPr>
            <p:ph idx="1"/>
          </p:nvPr>
        </p:nvSpPr>
        <p:spPr/>
        <p:txBody>
          <a:bodyPr/>
          <a:lstStyle/>
          <a:p>
            <a:r>
              <a:rPr lang="en-US" dirty="0" smtClean="0"/>
              <a:t>Statistical Shape Models (SSM) [4] was considered.</a:t>
            </a:r>
          </a:p>
          <a:p>
            <a:r>
              <a:rPr lang="en-US" dirty="0" smtClean="0"/>
              <a:t>Solved by Flood Fill algorithm [5] and subsequent extraction of the contour [6].</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150" y="3490059"/>
            <a:ext cx="1997487" cy="158819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304" y="3490059"/>
            <a:ext cx="2003253" cy="159395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2868" y="3490059"/>
            <a:ext cx="1997487" cy="158819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8410" y="3492941"/>
            <a:ext cx="1997487" cy="158819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586" y="3482001"/>
            <a:ext cx="2003254" cy="1592775"/>
          </a:xfrm>
          <a:prstGeom prst="rect">
            <a:avLst/>
          </a:prstGeom>
        </p:spPr>
      </p:pic>
      <p:sp>
        <p:nvSpPr>
          <p:cNvPr id="9" name="TextBox 8"/>
          <p:cNvSpPr txBox="1"/>
          <p:nvPr/>
        </p:nvSpPr>
        <p:spPr>
          <a:xfrm>
            <a:off x="838200" y="5715298"/>
            <a:ext cx="10515600" cy="923330"/>
          </a:xfrm>
          <a:prstGeom prst="rect">
            <a:avLst/>
          </a:prstGeom>
          <a:noFill/>
        </p:spPr>
        <p:txBody>
          <a:bodyPr wrap="square" rtlCol="0">
            <a:spAutoFit/>
          </a:bodyPr>
          <a:lstStyle/>
          <a:p>
            <a:r>
              <a:rPr lang="en-US" b="1" dirty="0"/>
              <a:t>[4] </a:t>
            </a:r>
            <a:r>
              <a:rPr lang="en-US" b="1" dirty="0" err="1" smtClean="0"/>
              <a:t>Cootes</a:t>
            </a:r>
            <a:r>
              <a:rPr lang="en-US" b="1" dirty="0" smtClean="0"/>
              <a:t> et al. </a:t>
            </a:r>
            <a:r>
              <a:rPr lang="en-US" b="1" dirty="0"/>
              <a:t>2000. </a:t>
            </a:r>
            <a:r>
              <a:rPr lang="en-US" dirty="0"/>
              <a:t>Statistical Models of Appearance for Computer Vision. </a:t>
            </a:r>
            <a:r>
              <a:rPr lang="en-US" dirty="0" smtClean="0"/>
              <a:t> </a:t>
            </a:r>
            <a:r>
              <a:rPr lang="en-US" b="1" dirty="0" smtClean="0"/>
              <a:t>[</a:t>
            </a:r>
            <a:r>
              <a:rPr lang="en-US" b="1" dirty="0"/>
              <a:t>5]</a:t>
            </a:r>
            <a:r>
              <a:rPr lang="en-US" dirty="0"/>
              <a:t> Flood </a:t>
            </a:r>
            <a:r>
              <a:rPr lang="en-US" dirty="0" smtClean="0"/>
              <a:t>Fill on </a:t>
            </a:r>
            <a:r>
              <a:rPr lang="en-US" dirty="0"/>
              <a:t>Wikipedia: </a:t>
            </a:r>
            <a:r>
              <a:rPr lang="en-US" dirty="0">
                <a:hlinkClick r:id="rId8"/>
              </a:rPr>
              <a:t>https://</a:t>
            </a:r>
            <a:r>
              <a:rPr lang="en-US" dirty="0" smtClean="0">
                <a:hlinkClick r:id="rId8"/>
              </a:rPr>
              <a:t>en.wikipedia.org/wiki/Flood_fill</a:t>
            </a:r>
            <a:r>
              <a:rPr lang="en-US" dirty="0" smtClean="0"/>
              <a:t> </a:t>
            </a:r>
            <a:r>
              <a:rPr lang="en-US" b="1" dirty="0" smtClean="0"/>
              <a:t>[6</a:t>
            </a:r>
            <a:r>
              <a:rPr lang="en-US" b="1" dirty="0"/>
              <a:t>] </a:t>
            </a:r>
            <a:r>
              <a:rPr lang="en-US" b="1" dirty="0" smtClean="0"/>
              <a:t>Suzuki. 1985.</a:t>
            </a:r>
            <a:r>
              <a:rPr lang="en-US" dirty="0" smtClean="0"/>
              <a:t> </a:t>
            </a:r>
            <a:r>
              <a:rPr lang="en-US" dirty="0"/>
              <a:t>Topological structural analysis of digitized binary images by border following. </a:t>
            </a:r>
            <a:r>
              <a:rPr lang="en-US" i="1" dirty="0"/>
              <a:t>Computer Vision, Graphics, and Image </a:t>
            </a:r>
            <a:r>
              <a:rPr lang="en-US" i="1" dirty="0" smtClean="0"/>
              <a:t>Processing.</a:t>
            </a:r>
            <a:endParaRPr lang="en-US" i="1" dirty="0"/>
          </a:p>
        </p:txBody>
      </p:sp>
    </p:spTree>
    <p:extLst>
      <p:ext uri="{BB962C8B-B14F-4D97-AF65-F5344CB8AC3E}">
        <p14:creationId xmlns:p14="http://schemas.microsoft.com/office/powerpoint/2010/main" val="982582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method for measuring angle </a:t>
            </a:r>
            <a:endParaRPr lang="en-US" dirty="0"/>
          </a:p>
        </p:txBody>
      </p:sp>
      <p:sp>
        <p:nvSpPr>
          <p:cNvPr id="3" name="Content Placeholder 2"/>
          <p:cNvSpPr>
            <a:spLocks noGrp="1"/>
          </p:cNvSpPr>
          <p:nvPr>
            <p:ph idx="1"/>
          </p:nvPr>
        </p:nvSpPr>
        <p:spPr>
          <a:xfrm>
            <a:off x="838200" y="1825625"/>
            <a:ext cx="10515600" cy="2491542"/>
          </a:xfrm>
        </p:spPr>
        <p:txBody>
          <a:bodyPr>
            <a:normAutofit fontScale="92500" lnSpcReduction="10000"/>
          </a:bodyPr>
          <a:lstStyle/>
          <a:p>
            <a:pPr marL="514350" indent="-514350">
              <a:buFont typeface="+mj-lt"/>
              <a:buAutoNum type="arabicPeriod"/>
            </a:pPr>
            <a:r>
              <a:rPr lang="en-US" dirty="0" smtClean="0"/>
              <a:t>Sample points of equal distance from the crypt</a:t>
            </a:r>
          </a:p>
          <a:p>
            <a:pPr marL="514350" indent="-514350">
              <a:buFont typeface="+mj-lt"/>
              <a:buAutoNum type="arabicPeriod"/>
            </a:pPr>
            <a:r>
              <a:rPr lang="en-US" dirty="0" smtClean="0"/>
              <a:t>Interpolate using cubic spline [7]</a:t>
            </a:r>
          </a:p>
          <a:p>
            <a:pPr marL="514350" indent="-514350">
              <a:buFont typeface="+mj-lt"/>
              <a:buAutoNum type="arabicPeriod"/>
            </a:pPr>
            <a:r>
              <a:rPr lang="en-US" dirty="0" smtClean="0"/>
              <a:t>Calculate an angle between:</a:t>
            </a:r>
          </a:p>
          <a:p>
            <a:pPr lvl="1"/>
            <a:r>
              <a:rPr lang="en-US" sz="2800" dirty="0" smtClean="0"/>
              <a:t>a line connecting daughter cells and</a:t>
            </a:r>
          </a:p>
          <a:p>
            <a:pPr lvl="1"/>
            <a:r>
              <a:rPr lang="en-US" sz="2800" dirty="0" smtClean="0"/>
              <a:t>tangent line at the point of the crypt closest to a central point of a line segment connecting the daughters</a:t>
            </a:r>
            <a:endParaRPr lang="en-US" sz="28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3277" t="60936" r="36771" b="6337"/>
          <a:stretch/>
        </p:blipFill>
        <p:spPr>
          <a:xfrm>
            <a:off x="5659394" y="4262678"/>
            <a:ext cx="1934411" cy="168051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5819" t="49176" r="28535" b="18804"/>
          <a:stretch/>
        </p:blipFill>
        <p:spPr>
          <a:xfrm>
            <a:off x="3511377" y="4262677"/>
            <a:ext cx="1692876" cy="1680519"/>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23168" t="61419" r="46319"/>
          <a:stretch/>
        </p:blipFill>
        <p:spPr>
          <a:xfrm>
            <a:off x="1334529" y="4262678"/>
            <a:ext cx="1680519" cy="168943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7099" b="18333"/>
          <a:stretch/>
        </p:blipFill>
        <p:spPr>
          <a:xfrm>
            <a:off x="8403436" y="282926"/>
            <a:ext cx="3463994" cy="3085397"/>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35384" t="46166" r="31207" b="24626"/>
          <a:stretch/>
        </p:blipFill>
        <p:spPr>
          <a:xfrm>
            <a:off x="8048946" y="4262677"/>
            <a:ext cx="2505526" cy="1680519"/>
          </a:xfrm>
          <a:prstGeom prst="rect">
            <a:avLst/>
          </a:prstGeom>
        </p:spPr>
      </p:pic>
      <p:sp>
        <p:nvSpPr>
          <p:cNvPr id="9" name="TextBox 8"/>
          <p:cNvSpPr txBox="1"/>
          <p:nvPr/>
        </p:nvSpPr>
        <p:spPr>
          <a:xfrm>
            <a:off x="838200" y="6142616"/>
            <a:ext cx="7764905" cy="369332"/>
          </a:xfrm>
          <a:prstGeom prst="rect">
            <a:avLst/>
          </a:prstGeom>
          <a:noFill/>
        </p:spPr>
        <p:txBody>
          <a:bodyPr wrap="square" rtlCol="0">
            <a:spAutoFit/>
          </a:bodyPr>
          <a:lstStyle/>
          <a:p>
            <a:r>
              <a:rPr lang="en-US" b="1" dirty="0"/>
              <a:t>[7] </a:t>
            </a:r>
            <a:r>
              <a:rPr lang="en-US" dirty="0" smtClean="0"/>
              <a:t>Cubic Spline on </a:t>
            </a:r>
            <a:r>
              <a:rPr lang="en-US" dirty="0"/>
              <a:t>Wolfram: http://mathworld.wolfram.com/CubicSpline.html</a:t>
            </a:r>
            <a:endParaRPr lang="en-US" i="1" dirty="0"/>
          </a:p>
        </p:txBody>
      </p:sp>
    </p:spTree>
    <p:extLst>
      <p:ext uri="{BB962C8B-B14F-4D97-AF65-F5344CB8AC3E}">
        <p14:creationId xmlns:p14="http://schemas.microsoft.com/office/powerpoint/2010/main" val="18452936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project </a:t>
            </a:r>
            <a:r>
              <a:rPr lang="en-US" dirty="0" smtClean="0"/>
              <a:t>parts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Automatic extraction of crypt surface</a:t>
            </a:r>
          </a:p>
          <a:p>
            <a:pPr marL="514350" indent="-514350">
              <a:buFont typeface="+mj-lt"/>
              <a:buAutoNum type="arabicPeriod"/>
            </a:pPr>
            <a:r>
              <a:rPr lang="en-US" dirty="0" smtClean="0"/>
              <a:t>Developing a method to measure angle between the crypt surface and daughter cells</a:t>
            </a:r>
          </a:p>
          <a:p>
            <a:pPr marL="514350" indent="-514350">
              <a:buFont typeface="+mj-lt"/>
              <a:buAutoNum type="arabicPeriod"/>
            </a:pPr>
            <a:r>
              <a:rPr lang="en-US" dirty="0" smtClean="0"/>
              <a:t>Detection of mitosis events</a:t>
            </a:r>
            <a:endParaRPr lang="en-US" dirty="0"/>
          </a:p>
        </p:txBody>
      </p:sp>
      <p:pic>
        <p:nvPicPr>
          <p:cNvPr id="2052" name="Picture 4" descr="See full siz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26" y="2380989"/>
            <a:ext cx="344774" cy="3447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e full siz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672" y="3288871"/>
            <a:ext cx="344774" cy="344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ee full siz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26" y="1838351"/>
            <a:ext cx="344774" cy="34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19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mitosis event?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3200" dirty="0" smtClean="0"/>
                  <a:t>A center of mother cell: </a:t>
                </a:r>
                <a14:m>
                  <m:oMath xmlns:m="http://schemas.openxmlformats.org/officeDocument/2006/math">
                    <m:r>
                      <a:rPr lang="en-US" sz="3200" i="1" dirty="0" smtClean="0">
                        <a:latin typeface="Cambria Math" panose="02040503050406030204" pitchFamily="18" charset="0"/>
                      </a:rPr>
                      <m:t>𝑚</m:t>
                    </m:r>
                  </m:oMath>
                </a14:m>
                <a:endParaRPr lang="en-US" sz="3200" dirty="0" smtClean="0"/>
              </a:p>
              <a:p>
                <a:r>
                  <a:rPr lang="en-US" sz="3200" dirty="0" smtClean="0"/>
                  <a:t>Centers of daughter cells arisen from the division of mother: </a:t>
                </a:r>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𝑑</m:t>
                        </m:r>
                      </m:e>
                      <m:sub>
                        <m:r>
                          <a:rPr lang="en-US" sz="3200" i="1" dirty="0" smtClean="0">
                            <a:latin typeface="Cambria Math" panose="02040503050406030204" pitchFamily="18" charset="0"/>
                          </a:rPr>
                          <m:t>1</m:t>
                        </m:r>
                      </m:sub>
                    </m:sSub>
                  </m:oMath>
                </a14:m>
                <a:r>
                  <a:rPr lang="en-US" sz="3200" dirty="0" smtClean="0"/>
                  <a:t> and </a:t>
                </a:r>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𝑑</m:t>
                        </m:r>
                      </m:e>
                      <m:sub>
                        <m:r>
                          <a:rPr lang="en-US" sz="3200" i="1" dirty="0" smtClean="0">
                            <a:latin typeface="Cambria Math" panose="02040503050406030204" pitchFamily="18" charset="0"/>
                          </a:rPr>
                          <m:t>2</m:t>
                        </m:r>
                      </m:sub>
                    </m:sSub>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2801" r="-870"/>
                </a:stretch>
              </a:blipFill>
            </p:spPr>
            <p:txBody>
              <a:bodyPr/>
              <a:lstStyle/>
              <a:p>
                <a:r>
                  <a:rPr lang="en-US">
                    <a:noFill/>
                  </a:rPr>
                  <a:t> </a:t>
                </a:r>
              </a:p>
            </p:txBody>
          </p:sp>
        </mc:Fallback>
      </mc:AlternateContent>
      <p:grpSp>
        <p:nvGrpSpPr>
          <p:cNvPr id="12" name="Group 11"/>
          <p:cNvGrpSpPr/>
          <p:nvPr/>
        </p:nvGrpSpPr>
        <p:grpSpPr>
          <a:xfrm>
            <a:off x="2065896" y="3429000"/>
            <a:ext cx="3636490" cy="1733550"/>
            <a:chOff x="2065896" y="3429000"/>
            <a:chExt cx="3636490" cy="173355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896" y="3429000"/>
              <a:ext cx="1733550" cy="17335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836" y="3429000"/>
              <a:ext cx="1733550" cy="1733550"/>
            </a:xfrm>
            <a:prstGeom prst="rect">
              <a:avLst/>
            </a:prstGeom>
          </p:spPr>
        </p:pic>
        <p:sp>
          <p:nvSpPr>
            <p:cNvPr id="6" name="Oval 5"/>
            <p:cNvSpPr/>
            <p:nvPr/>
          </p:nvSpPr>
          <p:spPr>
            <a:xfrm>
              <a:off x="2940908" y="4151870"/>
              <a:ext cx="131548" cy="13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558485" y="4283418"/>
              <a:ext cx="131548" cy="13154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61368" y="4151870"/>
              <a:ext cx="131548" cy="13154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2981940" y="4143180"/>
                  <a:ext cx="4523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bg1"/>
                            </a:solidFill>
                            <a:latin typeface="Cambria Math" panose="02040503050406030204" pitchFamily="18" charset="0"/>
                          </a:rPr>
                          <m:t>𝒎</m:t>
                        </m:r>
                      </m:oMath>
                    </m:oMathPara>
                  </a14:m>
                  <a:endParaRPr lang="en-US" b="1"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981940" y="4143180"/>
                  <a:ext cx="452368"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975271" y="4137218"/>
                  <a:ext cx="4971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rgbClr val="FFFF00"/>
                                </a:solidFill>
                                <a:latin typeface="Cambria Math" panose="02040503050406030204" pitchFamily="18" charset="0"/>
                              </a:rPr>
                            </m:ctrlPr>
                          </m:sSubPr>
                          <m:e>
                            <m:r>
                              <a:rPr lang="en-US" b="1" i="1" dirty="0" smtClean="0">
                                <a:solidFill>
                                  <a:srgbClr val="FFFF00"/>
                                </a:solidFill>
                                <a:latin typeface="Cambria Math" panose="02040503050406030204" pitchFamily="18" charset="0"/>
                              </a:rPr>
                              <m:t>𝒅</m:t>
                            </m:r>
                          </m:e>
                          <m:sub>
                            <m:r>
                              <a:rPr lang="en-US" b="1" i="1" dirty="0" smtClean="0">
                                <a:solidFill>
                                  <a:srgbClr val="FFFF00"/>
                                </a:solidFill>
                                <a:latin typeface="Cambria Math" panose="02040503050406030204" pitchFamily="18" charset="0"/>
                              </a:rPr>
                              <m:t>𝟏</m:t>
                            </m:r>
                          </m:sub>
                        </m:sSub>
                      </m:oMath>
                    </m:oMathPara>
                  </a14:m>
                  <a:endParaRPr lang="en-US" b="1" dirty="0">
                    <a:solidFill>
                      <a:srgbClr val="FFFF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975271" y="4137218"/>
                  <a:ext cx="497187"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557287" y="4295775"/>
                  <a:ext cx="4971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rgbClr val="FF9999"/>
                                </a:solidFill>
                                <a:latin typeface="Cambria Math" panose="02040503050406030204" pitchFamily="18" charset="0"/>
                              </a:rPr>
                            </m:ctrlPr>
                          </m:sSubPr>
                          <m:e>
                            <m:r>
                              <a:rPr lang="en-US" b="1" i="1" dirty="0" smtClean="0">
                                <a:solidFill>
                                  <a:srgbClr val="FF9999"/>
                                </a:solidFill>
                                <a:latin typeface="Cambria Math" panose="02040503050406030204" pitchFamily="18" charset="0"/>
                              </a:rPr>
                              <m:t>𝒅</m:t>
                            </m:r>
                          </m:e>
                          <m:sub>
                            <m:r>
                              <a:rPr lang="en-US" b="1" i="1" dirty="0" smtClean="0">
                                <a:solidFill>
                                  <a:srgbClr val="FF9999"/>
                                </a:solidFill>
                                <a:latin typeface="Cambria Math" panose="02040503050406030204" pitchFamily="18" charset="0"/>
                              </a:rPr>
                              <m:t>𝟐</m:t>
                            </m:r>
                          </m:sub>
                        </m:sSub>
                      </m:oMath>
                    </m:oMathPara>
                  </a14:m>
                  <a:endParaRPr lang="en-US" b="1" dirty="0">
                    <a:solidFill>
                      <a:srgbClr val="FF9999"/>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57287" y="4295775"/>
                  <a:ext cx="497187" cy="369332"/>
                </a:xfrm>
                <a:prstGeom prst="rect">
                  <a:avLst/>
                </a:prstGeom>
                <a:blipFill rotWithShape="0">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p:cNvSpPr txBox="1"/>
              <p:nvPr/>
            </p:nvSpPr>
            <p:spPr>
              <a:xfrm>
                <a:off x="1994716" y="5256534"/>
                <a:ext cx="1875910" cy="400110"/>
              </a:xfrm>
              <a:prstGeom prst="rect">
                <a:avLst/>
              </a:prstGeom>
              <a:noFill/>
            </p:spPr>
            <p:txBody>
              <a:bodyPr wrap="square" rtlCol="0">
                <a:spAutoFit/>
              </a:bodyPr>
              <a:lstStyle/>
              <a:p>
                <a:pPr algn="ctr"/>
                <a:r>
                  <a:rPr lang="en-US" sz="2000" dirty="0" smtClean="0"/>
                  <a:t>Time frame </a:t>
                </a:r>
                <a14:m>
                  <m:oMath xmlns:m="http://schemas.openxmlformats.org/officeDocument/2006/math">
                    <m:r>
                      <a:rPr lang="en-US" sz="2000" b="1" i="1" dirty="0" smtClean="0">
                        <a:latin typeface="Cambria Math" panose="02040503050406030204" pitchFamily="18" charset="0"/>
                      </a:rPr>
                      <m:t>𝒕</m:t>
                    </m:r>
                  </m:oMath>
                </a14:m>
                <a:endParaRPr lang="en-US" sz="20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994716" y="5256534"/>
                <a:ext cx="1875910" cy="400110"/>
              </a:xfrm>
              <a:prstGeom prst="rect">
                <a:avLst/>
              </a:prstGeom>
              <a:blipFill rotWithShape="0">
                <a:blip r:embed="rId9"/>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870626" y="5256534"/>
                <a:ext cx="2003272" cy="400110"/>
              </a:xfrm>
              <a:prstGeom prst="rect">
                <a:avLst/>
              </a:prstGeom>
              <a:noFill/>
            </p:spPr>
            <p:txBody>
              <a:bodyPr wrap="square" rtlCol="0">
                <a:spAutoFit/>
              </a:bodyPr>
              <a:lstStyle/>
              <a:p>
                <a:pPr algn="ctr"/>
                <a:r>
                  <a:rPr lang="en-US" sz="2000" dirty="0" smtClean="0"/>
                  <a:t>Time frame </a:t>
                </a:r>
                <a14:m>
                  <m:oMath xmlns:m="http://schemas.openxmlformats.org/officeDocument/2006/math">
                    <m:r>
                      <a:rPr lang="en-US" sz="2000" b="1" i="1" dirty="0" smtClean="0">
                        <a:latin typeface="Cambria Math" panose="02040503050406030204" pitchFamily="18" charset="0"/>
                      </a:rPr>
                      <m:t>𝒕</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oMath>
                </a14:m>
                <a:endParaRPr lang="en-US" sz="20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3870626" y="5256534"/>
                <a:ext cx="2003272" cy="400110"/>
              </a:xfrm>
              <a:prstGeom prst="rect">
                <a:avLst/>
              </a:prstGeom>
              <a:blipFill rotWithShape="0">
                <a:blip r:embed="rId10"/>
                <a:stretch>
                  <a:fillRect l="-2736"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1467339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102909"/>
            <a:ext cx="10515600" cy="1325563"/>
          </a:xfrm>
        </p:spPr>
        <p:txBody>
          <a:bodyPr/>
          <a:lstStyle/>
          <a:p>
            <a:r>
              <a:rPr lang="en-US" dirty="0"/>
              <a:t>Detection of mitosis: </a:t>
            </a:r>
            <a:r>
              <a:rPr lang="en-US" dirty="0" smtClean="0"/>
              <a:t>the workflow</a:t>
            </a:r>
            <a:endParaRPr lang="en-US" dirty="0"/>
          </a:p>
        </p:txBody>
      </p:sp>
      <p:grpSp>
        <p:nvGrpSpPr>
          <p:cNvPr id="212" name="Group 211"/>
          <p:cNvGrpSpPr/>
          <p:nvPr/>
        </p:nvGrpSpPr>
        <p:grpSpPr>
          <a:xfrm>
            <a:off x="126522" y="821685"/>
            <a:ext cx="11941887" cy="5949986"/>
            <a:chOff x="126522" y="821685"/>
            <a:chExt cx="11941887" cy="5949986"/>
          </a:xfrm>
        </p:grpSpPr>
        <p:sp>
          <p:nvSpPr>
            <p:cNvPr id="4" name="Rectangle 3"/>
            <p:cNvSpPr/>
            <p:nvPr/>
          </p:nvSpPr>
          <p:spPr>
            <a:xfrm>
              <a:off x="638593" y="2013813"/>
              <a:ext cx="5212492" cy="5943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Train </a:t>
              </a:r>
              <a:r>
                <a:rPr lang="en-US" dirty="0">
                  <a:solidFill>
                    <a:schemeClr val="tx1"/>
                  </a:solidFill>
                </a:rPr>
                <a:t>two random </a:t>
              </a:r>
              <a:r>
                <a:rPr lang="en-US" dirty="0" smtClean="0">
                  <a:solidFill>
                    <a:schemeClr val="tx1"/>
                  </a:solidFill>
                </a:rPr>
                <a:t>forests:</a:t>
              </a:r>
            </a:p>
            <a:p>
              <a:pPr algn="ctr"/>
              <a:r>
                <a:rPr lang="en-US" dirty="0" smtClean="0">
                  <a:solidFill>
                    <a:schemeClr val="tx1"/>
                  </a:solidFill>
                </a:rPr>
                <a:t>one for mother, one for daughter</a:t>
              </a:r>
              <a:endParaRPr lang="en-US"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126522" y="2763668"/>
                  <a:ext cx="2051998" cy="100914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Unary </a:t>
                  </a:r>
                  <a:r>
                    <a:rPr lang="en-US" dirty="0">
                      <a:solidFill>
                        <a:schemeClr val="tx1"/>
                      </a:solidFill>
                    </a:rPr>
                    <a:t>potentials</a:t>
                  </a:r>
                  <a:r>
                    <a:rPr lang="en-US" dirty="0" smtClean="0">
                      <a:solidFill>
                        <a:schemeClr val="tx1"/>
                      </a:solidFill>
                    </a:rPr>
                    <a:t>:</a:t>
                  </a:r>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𝑚</m:t>
                            </m:r>
                          </m:sup>
                        </m:sSubSup>
                        <m:d>
                          <m:dPr>
                            <m:ctrlPr>
                              <a:rPr lang="en-US" i="1" dirty="0">
                                <a:solidFill>
                                  <a:schemeClr val="tx1"/>
                                </a:solidFill>
                                <a:latin typeface="Cambria Math" panose="02040503050406030204" pitchFamily="18" charset="0"/>
                              </a:rPr>
                            </m:ctrlPr>
                          </m:dPr>
                          <m:e>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a:solidFill>
                                      <a:schemeClr val="tx1"/>
                                    </a:solidFill>
                                    <a:latin typeface="Cambria Math" panose="02040503050406030204" pitchFamily="18" charset="0"/>
                                  </a:rPr>
                                  <m:t>𝒎</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e>
                        </m:d>
                      </m:oMath>
                    </m:oMathPara>
                  </a14:m>
                  <a:endParaRPr lang="en-US" b="1"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𝑅𝐹</m:t>
                            </m:r>
                          </m:sub>
                          <m:sup>
                            <m:r>
                              <a:rPr lang="en-US" i="1" dirty="0">
                                <a:solidFill>
                                  <a:schemeClr val="tx1"/>
                                </a:solidFill>
                                <a:latin typeface="Cambria Math" panose="02040503050406030204" pitchFamily="18" charset="0"/>
                              </a:rPr>
                              <m:t>𝑑</m:t>
                            </m:r>
                          </m:sup>
                        </m:sSubSup>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26522" y="2763668"/>
                  <a:ext cx="2051998" cy="1009145"/>
                </a:xfrm>
                <a:prstGeom prst="rect">
                  <a:avLst/>
                </a:prstGeom>
                <a:blipFill rotWithShape="0">
                  <a:blip r:embed="rId3"/>
                  <a:stretch>
                    <a:fillRect b="-1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320987" y="1340602"/>
                  <a:ext cx="5214551" cy="4517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lvl="1" algn="ctr"/>
                  <a:r>
                    <a:rPr lang="en-US" dirty="0" smtClean="0">
                      <a:solidFill>
                        <a:schemeClr val="tx1"/>
                      </a:solidFill>
                    </a:rPr>
                    <a:t>Model higher-order potentials (e.g.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a14:m>
                  <a:r>
                    <a:rPr lang="en-US" dirty="0" smtClean="0">
                      <a:solidFill>
                        <a:schemeClr val="tx1"/>
                      </a:solidFill>
                    </a:rPr>
                    <a:t>)</a:t>
                  </a:r>
                </a:p>
              </p:txBody>
            </p:sp>
          </mc:Choice>
          <mc:Fallback xmlns="">
            <p:sp>
              <p:nvSpPr>
                <p:cNvPr id="6" name="Rectangle 5"/>
                <p:cNvSpPr>
                  <a:spLocks noRot="1" noChangeAspect="1" noMove="1" noResize="1" noEditPoints="1" noAdjustHandles="1" noChangeArrowheads="1" noChangeShapeType="1" noTextEdit="1"/>
                </p:cNvSpPr>
                <p:nvPr/>
              </p:nvSpPr>
              <p:spPr>
                <a:xfrm>
                  <a:off x="6320987" y="1340602"/>
                  <a:ext cx="5214551" cy="451738"/>
                </a:xfrm>
                <a:prstGeom prst="rect">
                  <a:avLst/>
                </a:prstGeom>
                <a:blipFill rotWithShape="0">
                  <a:blip r:embed="rId4"/>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913606" y="2818198"/>
                  <a:ext cx="2154803" cy="147611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Binary and</a:t>
                  </a:r>
                </a:p>
                <a:p>
                  <a:pPr algn="ctr"/>
                  <a:r>
                    <a:rPr lang="en-US" dirty="0" smtClean="0">
                      <a:solidFill>
                        <a:schemeClr val="tx1"/>
                      </a:solidFill>
                    </a:rPr>
                    <a:t>ternary potentials:</a:t>
                  </a: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𝑚</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sup>
                        </m:sSup>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e>
                          <m:e>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e>
                        </m:d>
                      </m:oMath>
                    </m:oMathPara>
                  </a14:m>
                  <a:endParaRPr lang="en-US" dirty="0" smtClean="0">
                    <a:solidFill>
                      <a:schemeClr val="tx1"/>
                    </a:solidFill>
                  </a:endParaRPr>
                </a:p>
                <a:p>
                  <a:pPr algn="ctr"/>
                  <a:r>
                    <a:rPr lang="en-US" dirty="0" smtClean="0">
                      <a:solidFill>
                        <a:schemeClr val="tx1"/>
                      </a:solidFill>
                    </a:rPr>
                    <a:t>etc</a:t>
                  </a:r>
                  <a:r>
                    <a:rPr lang="en-US" dirty="0">
                      <a:solidFill>
                        <a:schemeClr val="tx1"/>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9913606" y="2818198"/>
                  <a:ext cx="2154803" cy="1476117"/>
                </a:xfrm>
                <a:prstGeom prst="rect">
                  <a:avLst/>
                </a:prstGeom>
                <a:blipFill rotWithShape="0">
                  <a:blip r:embed="rId5"/>
                  <a:stretch>
                    <a:fillRect t="-2066" b="-70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8593" y="1339893"/>
                  <a:ext cx="5214551" cy="3916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Extract feature </a:t>
                  </a:r>
                  <a:r>
                    <a:rPr lang="en-US" dirty="0">
                      <a:solidFill>
                        <a:schemeClr val="tx1"/>
                      </a:solidFill>
                    </a:rPr>
                    <a:t>sets </a:t>
                  </a:r>
                  <a14:m>
                    <m:oMath xmlns:m="http://schemas.openxmlformats.org/officeDocument/2006/math">
                      <m:sSup>
                        <m:sSupPr>
                          <m:ctrlPr>
                            <a:rPr lang="en-US" b="1" i="1" dirty="0" smtClean="0">
                              <a:solidFill>
                                <a:schemeClr val="tx1"/>
                              </a:solidFill>
                              <a:latin typeface="Cambria Math" panose="02040503050406030204" pitchFamily="18" charset="0"/>
                            </a:rPr>
                          </m:ctrlPr>
                        </m:sSupPr>
                        <m:e>
                          <m:r>
                            <a:rPr lang="en-US" b="1" i="1" dirty="0" smtClean="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𝒎</m:t>
                          </m:r>
                        </m:sup>
                      </m:sSup>
                    </m:oMath>
                  </a14:m>
                  <a:r>
                    <a:rPr lang="en-US" dirty="0">
                      <a:solidFill>
                        <a:schemeClr val="tx1"/>
                      </a:solidFill>
                    </a:rPr>
                    <a:t> </a:t>
                  </a:r>
                  <a:r>
                    <a:rPr lang="en-US" dirty="0" smtClean="0">
                      <a:solidFill>
                        <a:schemeClr val="tx1"/>
                      </a:solidFill>
                    </a:rPr>
                    <a:t>and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𝒇</m:t>
                          </m:r>
                        </m:e>
                        <m:sup>
                          <m:r>
                            <a:rPr lang="en-US" b="1" i="1" dirty="0" smtClean="0">
                              <a:solidFill>
                                <a:schemeClr val="tx1"/>
                              </a:solidFill>
                              <a:latin typeface="Cambria Math" panose="02040503050406030204" pitchFamily="18" charset="0"/>
                            </a:rPr>
                            <m:t>𝒅</m:t>
                          </m:r>
                        </m:sup>
                      </m:sSup>
                    </m:oMath>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8593" y="1339893"/>
                  <a:ext cx="5214551" cy="391669"/>
                </a:xfrm>
                <a:prstGeom prst="rect">
                  <a:avLst/>
                </a:prstGeom>
                <a:blipFill rotWithShape="0">
                  <a:blip r:embed="rId6"/>
                  <a:stretch>
                    <a:fillRect t="-1515" b="-21212"/>
                  </a:stretch>
                </a:blipFill>
              </p:spPr>
              <p:txBody>
                <a:bodyPr/>
                <a:lstStyle/>
                <a:p>
                  <a:r>
                    <a:rPr lang="en-US">
                      <a:noFill/>
                    </a:rPr>
                    <a:t> </a:t>
                  </a:r>
                </a:p>
              </p:txBody>
            </p:sp>
          </mc:Fallback>
        </mc:AlternateContent>
        <p:sp>
          <p:nvSpPr>
            <p:cNvPr id="12" name="Rectangle 11"/>
            <p:cNvSpPr/>
            <p:nvPr/>
          </p:nvSpPr>
          <p:spPr>
            <a:xfrm>
              <a:off x="6320987" y="2249540"/>
              <a:ext cx="5214551" cy="363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Estimate </a:t>
              </a:r>
              <a:r>
                <a:rPr lang="en-US" dirty="0" smtClean="0">
                  <a:solidFill>
                    <a:schemeClr val="tx1"/>
                  </a:solidFill>
                </a:rPr>
                <a:t>parameters of models</a:t>
              </a:r>
              <a:endParaRPr lang="en-US"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4331939" y="821685"/>
                  <a:ext cx="352811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Input: </a:t>
                  </a:r>
                  <a:r>
                    <a:rPr lang="en-US" dirty="0" smtClean="0">
                      <a:solidFill>
                        <a:schemeClr val="tx1"/>
                      </a:solidFill>
                    </a:rPr>
                    <a:t>consecutive frames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oMath>
                  </a14:m>
                  <a:r>
                    <a:rPr lang="en-US" dirty="0">
                      <a:solidFill>
                        <a:schemeClr val="tx1"/>
                      </a:solidFill>
                    </a:rPr>
                    <a:t> and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oMath>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331939" y="821685"/>
                  <a:ext cx="3528112" cy="457200"/>
                </a:xfrm>
                <a:prstGeom prst="rect">
                  <a:avLst/>
                </a:prstGeom>
                <a:blipFill rotWithShape="0">
                  <a:blip r:embed="rId7"/>
                  <a:stretch>
                    <a:fillRect l="-1557" b="-10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480614" y="6314471"/>
                  <a:ext cx="7230762"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Output: </a:t>
                  </a:r>
                  <a:r>
                    <a:rPr lang="en-US" dirty="0" smtClean="0">
                      <a:solidFill>
                        <a:schemeClr val="tx1"/>
                      </a:solidFill>
                    </a:rPr>
                    <a:t>sets of tuples </a:t>
                  </a:r>
                  <a14:m>
                    <m:oMath xmlns:m="http://schemas.openxmlformats.org/officeDocument/2006/math">
                      <m:r>
                        <a:rPr lang="en-US"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b="0" i="1" dirty="0" smtClean="0">
                          <a:solidFill>
                            <a:schemeClr val="tx1"/>
                          </a:solidFill>
                          <a:latin typeface="Cambria Math" panose="02040503050406030204" pitchFamily="18" charset="0"/>
                        </a:rPr>
                        <m:t>)</m:t>
                      </m:r>
                    </m:oMath>
                  </a14:m>
                  <a:r>
                    <a:rPr lang="en-US" dirty="0" smtClean="0">
                      <a:solidFill>
                        <a:schemeClr val="tx1"/>
                      </a:solidFill>
                    </a:rPr>
                    <a:t> with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𝑝</m:t>
                          </m:r>
                        </m:e>
                        <m:sub>
                          <m:r>
                            <a:rPr lang="en-US" i="1" dirty="0" smtClean="0">
                              <a:solidFill>
                                <a:schemeClr val="tx1"/>
                              </a:solidFill>
                              <a:latin typeface="Cambria Math" panose="02040503050406030204" pitchFamily="18" charset="0"/>
                            </a:rPr>
                            <m:t>𝐶𝑅𝐹</m:t>
                          </m:r>
                        </m:sub>
                      </m:sSub>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𝑚</m:t>
                          </m:r>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𝑑</m:t>
                              </m:r>
                            </m:e>
                            <m:sub>
                              <m:r>
                                <a:rPr lang="en-US" i="1" dirty="0" smtClean="0">
                                  <a:solidFill>
                                    <a:schemeClr val="tx1"/>
                                  </a:solidFill>
                                  <a:latin typeface="Cambria Math" panose="02040503050406030204" pitchFamily="18" charset="0"/>
                                </a:rPr>
                                <m:t>2</m:t>
                              </m:r>
                            </m:sub>
                          </m:sSub>
                        </m:e>
                        <m:e>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𝟏</m:t>
                              </m:r>
                            </m:sub>
                          </m:sSub>
                          <m:r>
                            <a:rPr lang="en-US" i="1" dirty="0" smtClean="0">
                              <a:solidFill>
                                <a:schemeClr val="tx1"/>
                              </a:solidFill>
                              <a:latin typeface="Cambria Math" panose="02040503050406030204" pitchFamily="18" charset="0"/>
                            </a:rPr>
                            <m:t>,</m:t>
                          </m:r>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𝒕</m:t>
                              </m:r>
                            </m:e>
                            <m:sub>
                              <m:r>
                                <a:rPr lang="en-US" b="1" i="1" dirty="0" smtClean="0">
                                  <a:solidFill>
                                    <a:schemeClr val="tx1"/>
                                  </a:solidFill>
                                  <a:latin typeface="Cambria Math" panose="02040503050406030204" pitchFamily="18" charset="0"/>
                                </a:rPr>
                                <m:t>𝟐</m:t>
                              </m:r>
                            </m:sub>
                          </m:sSub>
                        </m:e>
                      </m:d>
                      <m:r>
                        <a:rPr lang="en-US" b="1" i="1" dirty="0" smtClean="0">
                          <a:solidFill>
                            <a:schemeClr val="tx1"/>
                          </a:solidFill>
                          <a:latin typeface="Cambria Math" panose="02040503050406030204" pitchFamily="18" charset="0"/>
                        </a:rPr>
                        <m:t>&gt;</m:t>
                      </m:r>
                      <m:r>
                        <a:rPr lang="en-US" b="0" i="1" dirty="0" smtClean="0">
                          <a:solidFill>
                            <a:schemeClr val="tx1"/>
                          </a:solidFill>
                          <a:latin typeface="Cambria Math" panose="02040503050406030204" pitchFamily="18" charset="0"/>
                        </a:rPr>
                        <m:t>𝑡h𝑟𝑒𝑠h𝑜𝑙𝑑</m:t>
                      </m:r>
                    </m:oMath>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480614" y="6314471"/>
                  <a:ext cx="7230762" cy="457200"/>
                </a:xfrm>
                <a:prstGeom prst="rect">
                  <a:avLst/>
                </a:prstGeom>
                <a:blipFill rotWithShape="0">
                  <a:blip r:embed="rId8"/>
                  <a:stretch>
                    <a:fillRect l="-337" b="-10667"/>
                  </a:stretch>
                </a:blipFill>
                <a:ln>
                  <a:noFill/>
                </a:ln>
              </p:spPr>
              <p:txBody>
                <a:bodyPr/>
                <a:lstStyle/>
                <a:p>
                  <a:r>
                    <a:rPr lang="en-US">
                      <a:noFill/>
                    </a:rPr>
                    <a:t> </a:t>
                  </a:r>
                </a:p>
              </p:txBody>
            </p:sp>
          </mc:Fallback>
        </mc:AlternateContent>
        <p:cxnSp>
          <p:nvCxnSpPr>
            <p:cNvPr id="22" name="Straight Arrow Connector 21"/>
            <p:cNvCxnSpPr>
              <a:stCxn id="14" idx="1"/>
              <a:endCxn id="11" idx="0"/>
            </p:cNvCxnSpPr>
            <p:nvPr/>
          </p:nvCxnSpPr>
          <p:spPr>
            <a:xfrm flipH="1">
              <a:off x="3245869" y="1050285"/>
              <a:ext cx="1086070" cy="28960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4" idx="3"/>
              <a:endCxn id="6" idx="0"/>
            </p:cNvCxnSpPr>
            <p:nvPr/>
          </p:nvCxnSpPr>
          <p:spPr>
            <a:xfrm>
              <a:off x="7860051" y="1050285"/>
              <a:ext cx="1068212" cy="29031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6" idx="2"/>
              <a:endCxn id="12" idx="0"/>
            </p:cNvCxnSpPr>
            <p:nvPr/>
          </p:nvCxnSpPr>
          <p:spPr>
            <a:xfrm>
              <a:off x="8928263" y="1792340"/>
              <a:ext cx="0"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2"/>
              <a:endCxn id="4" idx="0"/>
            </p:cNvCxnSpPr>
            <p:nvPr/>
          </p:nvCxnSpPr>
          <p:spPr>
            <a:xfrm flipH="1">
              <a:off x="3244839" y="1731562"/>
              <a:ext cx="1030" cy="2822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9" idx="2"/>
              <a:endCxn id="15" idx="0"/>
            </p:cNvCxnSpPr>
            <p:nvPr/>
          </p:nvCxnSpPr>
          <p:spPr>
            <a:xfrm flipH="1">
              <a:off x="6095995" y="5603265"/>
              <a:ext cx="1488910" cy="71120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211" name="Group 210"/>
            <p:cNvGrpSpPr/>
            <p:nvPr/>
          </p:nvGrpSpPr>
          <p:grpSpPr>
            <a:xfrm>
              <a:off x="5266484" y="3528757"/>
              <a:ext cx="4636838" cy="2203362"/>
              <a:chOff x="5266484" y="3528757"/>
              <a:chExt cx="4636838" cy="2203362"/>
            </a:xfrm>
          </p:grpSpPr>
          <mc:AlternateContent xmlns:mc="http://schemas.openxmlformats.org/markup-compatibility/2006" xmlns:a14="http://schemas.microsoft.com/office/drawing/2010/main">
            <mc:Choice Requires="a14">
              <p:sp>
                <p:nvSpPr>
                  <p:cNvPr id="8" name="Rectangle 7"/>
                  <p:cNvSpPr/>
                  <p:nvPr/>
                </p:nvSpPr>
                <p:spPr>
                  <a:xfrm>
                    <a:off x="5487602" y="3630341"/>
                    <a:ext cx="4194606" cy="10364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Conditional Random Field (CRF):</a:t>
                    </a:r>
                  </a:p>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𝑝</m:t>
                              </m:r>
                            </m:e>
                            <m:sub>
                              <m:r>
                                <a:rPr lang="en-US" i="1" dirty="0">
                                  <a:solidFill>
                                    <a:schemeClr val="tx1"/>
                                  </a:solidFill>
                                  <a:latin typeface="Cambria Math" panose="02040503050406030204" pitchFamily="18" charset="0"/>
                                </a:rPr>
                                <m:t>𝐶𝑅𝐹</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𝟏</m:t>
                              </m:r>
                            </m:sub>
                          </m:sSub>
                          <m:r>
                            <m:rPr>
                              <m:nor/>
                            </m:rPr>
                            <a:rPr lang="en-US" dirty="0">
                              <a:solidFill>
                                <a:schemeClr val="tx1"/>
                              </a:solidFill>
                              <a:latin typeface="Cambria Math" panose="02040503050406030204" pitchFamily="18" charset="0"/>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𝒕</m:t>
                              </m:r>
                            </m:e>
                            <m:sub>
                              <m:r>
                                <a:rPr lang="en-US" b="1" i="1" dirty="0">
                                  <a:solidFill>
                                    <a:schemeClr val="tx1"/>
                                  </a:solidFill>
                                  <a:latin typeface="Cambria Math" panose="02040503050406030204" pitchFamily="18" charset="0"/>
                                </a:rPr>
                                <m:t>𝟐</m:t>
                              </m:r>
                            </m:sub>
                          </m:sSub>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m:t>
                              </m:r>
                            </m:num>
                            <m:den>
                              <m:r>
                                <a:rPr lang="en-US" i="1" dirty="0">
                                  <a:solidFill>
                                    <a:schemeClr val="tx1"/>
                                  </a:solidFill>
                                  <a:latin typeface="Cambria Math" panose="02040503050406030204" pitchFamily="18" charset="0"/>
                                </a:rPr>
                                <m:t>𝑍</m:t>
                              </m:r>
                            </m:den>
                          </m:f>
                          <m:r>
                            <m:rPr>
                              <m:sty m:val="p"/>
                            </m:rPr>
                            <a:rPr lang="en-US" dirty="0">
                              <a:solidFill>
                                <a:schemeClr val="tx1"/>
                              </a:solidFill>
                              <a:latin typeface="Cambria Math" panose="02040503050406030204" pitchFamily="18" charset="0"/>
                            </a:rPr>
                            <m:t>exp</m:t>
                          </m:r>
                          <m:r>
                            <a:rPr lang="en-US" i="1" dirty="0">
                              <a:solidFill>
                                <a:schemeClr val="tx1"/>
                              </a:solidFill>
                              <a:latin typeface="Cambria Math" panose="02040503050406030204" pitchFamily="18" charset="0"/>
                            </a:rPr>
                            <m:t>⁡(</m:t>
                          </m:r>
                          <m:nary>
                            <m:naryPr>
                              <m:chr m:val="∑"/>
                              <m:supHide m:val="on"/>
                              <m:ctrlPr>
                                <a:rPr lang="en-US" i="1" dirty="0">
                                  <a:solidFill>
                                    <a:schemeClr val="tx1"/>
                                  </a:solidFill>
                                  <a:latin typeface="Cambria Math" panose="02040503050406030204" pitchFamily="18" charset="0"/>
                                </a:rPr>
                              </m:ctrlPr>
                            </m:naryPr>
                            <m:sub>
                              <m:r>
                                <m:rPr>
                                  <m:brk m:alnAt="7"/>
                                </m:rPr>
                                <a:rPr lang="en-US" i="1" dirty="0">
                                  <a:solidFill>
                                    <a:schemeClr val="tx1"/>
                                  </a:solidFill>
                                  <a:latin typeface="Cambria Math" panose="02040503050406030204" pitchFamily="18" charset="0"/>
                                </a:rPr>
                                <m:t>𝐴</m:t>
                              </m:r>
                            </m:sub>
                            <m:sup/>
                            <m:e>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𝑝</m:t>
                                  </m:r>
                                </m:e>
                                <m:sup>
                                  <m:r>
                                    <a:rPr lang="en-US" i="1" dirty="0">
                                      <a:solidFill>
                                        <a:schemeClr val="tx1"/>
                                      </a:solidFill>
                                      <a:latin typeface="Cambria Math" panose="02040503050406030204" pitchFamily="18" charset="0"/>
                                    </a:rPr>
                                    <m:t>𝐴</m:t>
                                  </m:r>
                                </m:sup>
                              </m:sSup>
                            </m:e>
                          </m:nary>
                          <m:r>
                            <a:rPr lang="en-US"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487602" y="3630341"/>
                    <a:ext cx="4194606" cy="1036470"/>
                  </a:xfrm>
                  <a:prstGeom prst="rect">
                    <a:avLst/>
                  </a:prstGeom>
                  <a:blipFill rotWithShape="0">
                    <a:blip r:embed="rId9"/>
                    <a:stretch>
                      <a:fillRect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87602" y="5013241"/>
                    <a:ext cx="4194606" cy="590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Learn </a:t>
                    </a:r>
                    <a:r>
                      <a:rPr lang="en-US" dirty="0">
                        <a:solidFill>
                          <a:schemeClr val="tx1"/>
                        </a:solidFill>
                      </a:rPr>
                      <a:t>weights </a:t>
                    </a:r>
                    <a14:m>
                      <m:oMath xmlns:m="http://schemas.openxmlformats.org/officeDocument/2006/math">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𝑤</m:t>
                            </m:r>
                          </m:e>
                          <m:sup>
                            <m:r>
                              <a:rPr lang="en-US" i="1" dirty="0">
                                <a:solidFill>
                                  <a:schemeClr val="tx1"/>
                                </a:solidFill>
                                <a:latin typeface="Cambria Math" panose="02040503050406030204" pitchFamily="18" charset="0"/>
                              </a:rPr>
                              <m:t>𝐴</m:t>
                            </m:r>
                          </m:sup>
                        </m:sSup>
                      </m:oMath>
                    </a14:m>
                    <a:r>
                      <a:rPr lang="en-US" dirty="0">
                        <a:solidFill>
                          <a:schemeClr val="tx1"/>
                        </a:solidFill>
                      </a:rPr>
                      <a:t> of potentials using maximum likelihood</a:t>
                    </a:r>
                  </a:p>
                </p:txBody>
              </p:sp>
            </mc:Choice>
            <mc:Fallback xmlns="">
              <p:sp>
                <p:nvSpPr>
                  <p:cNvPr id="9" name="Rectangle 8"/>
                  <p:cNvSpPr>
                    <a:spLocks noRot="1" noChangeAspect="1" noMove="1" noResize="1" noEditPoints="1" noAdjustHandles="1" noChangeArrowheads="1" noChangeShapeType="1" noTextEdit="1"/>
                  </p:cNvSpPr>
                  <p:nvPr/>
                </p:nvSpPr>
                <p:spPr>
                  <a:xfrm>
                    <a:off x="5487602" y="5013241"/>
                    <a:ext cx="4194606" cy="590024"/>
                  </a:xfrm>
                  <a:prstGeom prst="rect">
                    <a:avLst/>
                  </a:prstGeom>
                  <a:blipFill rotWithShape="0">
                    <a:blip r:embed="rId10"/>
                    <a:stretch>
                      <a:fillRect t="-7071" b="-19192"/>
                    </a:stretch>
                  </a:blipFill>
                </p:spPr>
                <p:txBody>
                  <a:bodyPr/>
                  <a:lstStyle/>
                  <a:p>
                    <a:r>
                      <a:rPr lang="en-US">
                        <a:noFill/>
                      </a:rPr>
                      <a:t> </a:t>
                    </a:r>
                  </a:p>
                </p:txBody>
              </p:sp>
            </mc:Fallback>
          </mc:AlternateContent>
          <p:cxnSp>
            <p:nvCxnSpPr>
              <p:cNvPr id="40" name="Straight Arrow Connector 39"/>
              <p:cNvCxnSpPr>
                <a:stCxn id="8" idx="2"/>
                <a:endCxn id="9" idx="0"/>
              </p:cNvCxnSpPr>
              <p:nvPr/>
            </p:nvCxnSpPr>
            <p:spPr>
              <a:xfrm>
                <a:off x="7584905" y="4666811"/>
                <a:ext cx="0" cy="34643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3" name="Rectangle 102"/>
              <p:cNvSpPr/>
              <p:nvPr/>
            </p:nvSpPr>
            <p:spPr>
              <a:xfrm>
                <a:off x="5266484" y="3528757"/>
                <a:ext cx="4636838" cy="220336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Arrow Connector 110"/>
            <p:cNvCxnSpPr>
              <a:stCxn id="104" idx="3"/>
              <a:endCxn id="103" idx="1"/>
            </p:cNvCxnSpPr>
            <p:nvPr/>
          </p:nvCxnSpPr>
          <p:spPr>
            <a:xfrm>
              <a:off x="4853679" y="4623959"/>
              <a:ext cx="412805" cy="6479"/>
            </a:xfrm>
            <a:prstGeom prst="straightConnector1">
              <a:avLst/>
            </a:prstGeom>
            <a:ln w="38100">
              <a:solidFill>
                <a:schemeClr val="accent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 idx="1"/>
              <a:endCxn id="12" idx="3"/>
            </p:cNvCxnSpPr>
            <p:nvPr/>
          </p:nvCxnSpPr>
          <p:spPr>
            <a:xfrm rot="10800000" flipH="1" flipV="1">
              <a:off x="638592" y="2310992"/>
              <a:ext cx="10896945" cy="120391"/>
            </a:xfrm>
            <a:prstGeom prst="bentConnector5">
              <a:avLst>
                <a:gd name="adj1" fmla="val -2098"/>
                <a:gd name="adj2" fmla="val 440925"/>
                <a:gd name="adj3" fmla="val 102098"/>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03" idx="0"/>
            </p:cNvCxnSpPr>
            <p:nvPr/>
          </p:nvCxnSpPr>
          <p:spPr>
            <a:xfrm>
              <a:off x="6095995" y="2847607"/>
              <a:ext cx="1488908" cy="681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4" idx="2"/>
              <a:endCxn id="15" idx="0"/>
            </p:cNvCxnSpPr>
            <p:nvPr/>
          </p:nvCxnSpPr>
          <p:spPr>
            <a:xfrm>
              <a:off x="2746136" y="5168316"/>
              <a:ext cx="3349859" cy="1146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38592" y="4079602"/>
              <a:ext cx="4215087" cy="108871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Alternative:</a:t>
              </a:r>
            </a:p>
            <a:p>
              <a:pPr algn="ctr"/>
              <a:r>
                <a:rPr lang="en-US" dirty="0" smtClean="0">
                  <a:solidFill>
                    <a:schemeClr val="tx1"/>
                  </a:solidFill>
                </a:rPr>
                <a:t>Bayes’ theorem</a:t>
              </a:r>
            </a:p>
          </p:txBody>
        </p:sp>
        <p:cxnSp>
          <p:nvCxnSpPr>
            <p:cNvPr id="148" name="Straight Arrow Connector 147"/>
            <p:cNvCxnSpPr>
              <a:endCxn id="104" idx="0"/>
            </p:cNvCxnSpPr>
            <p:nvPr/>
          </p:nvCxnSpPr>
          <p:spPr>
            <a:xfrm flipH="1">
              <a:off x="2746136" y="2826727"/>
              <a:ext cx="3275705" cy="12528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89318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4811</TotalTime>
  <Words>3096</Words>
  <Application>Microsoft Office PowerPoint</Application>
  <PresentationFormat>Widescreen</PresentationFormat>
  <Paragraphs>416</Paragraphs>
  <Slides>27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Cambria Math</vt:lpstr>
      <vt:lpstr>Times New Roman</vt:lpstr>
      <vt:lpstr>Office Theme</vt:lpstr>
      <vt:lpstr>Mitosis Event Detection and Quantification</vt:lpstr>
      <vt:lpstr>Introducing the problem I</vt:lpstr>
      <vt:lpstr>Introducing the problem II</vt:lpstr>
      <vt:lpstr>Introducing the problem III</vt:lpstr>
      <vt:lpstr>Extraction of crypt surface</vt:lpstr>
      <vt:lpstr>The method for measuring angle </vt:lpstr>
      <vt:lpstr>The project parts</vt:lpstr>
      <vt:lpstr>What is a mitosis event?</vt:lpstr>
      <vt:lpstr>Detection of mitosis: the workflow</vt:lpstr>
      <vt:lpstr>Detection of mitosis: the workflow</vt:lpstr>
      <vt:lpstr>Features: template matching [8]</vt:lpstr>
      <vt:lpstr>Features: histogram of oriented gradients (HOG) [9]</vt:lpstr>
      <vt:lpstr>Features: SIFT (Scale-Invariant Feature Transform) [10]</vt:lpstr>
      <vt:lpstr>Detection of mitosis: the workflow</vt:lpstr>
      <vt:lpstr>Training classifier to learn unary potentials </vt:lpstr>
      <vt:lpstr>Detection of mitosis: the workflow</vt:lpstr>
      <vt:lpstr>Higher-order potentials modeling</vt:lpstr>
      <vt:lpstr>Detection of mitosis: the workflow</vt:lpstr>
      <vt:lpstr>Detection of mitosis: the workflow</vt:lpstr>
      <vt:lpstr>Estimating joint probability: Bayes</vt:lpstr>
      <vt:lpstr>Detection of mitosis: the workflow</vt:lpstr>
      <vt:lpstr>Conditional Random Field (CRF) formulation [12, 13]</vt:lpstr>
      <vt:lpstr>CRF formulation: factors</vt:lpstr>
      <vt:lpstr>CRF formulation: learn weights</vt:lpstr>
      <vt:lpstr>Detection of mitosis: the workflow</vt:lpstr>
      <vt:lpstr>The schedule</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Mitosis Event Detection and Quantification</dc:title>
  <dc:creator>Gerda Bortsova</dc:creator>
  <cp:lastModifiedBy>Gerda Bortsova</cp:lastModifiedBy>
  <cp:revision>182</cp:revision>
  <dcterms:created xsi:type="dcterms:W3CDTF">2015-06-12T15:52:50Z</dcterms:created>
  <dcterms:modified xsi:type="dcterms:W3CDTF">2015-06-17T08:01:00Z</dcterms:modified>
</cp:coreProperties>
</file>